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5" r:id="rId2"/>
    <p:sldId id="313" r:id="rId3"/>
    <p:sldId id="312" r:id="rId4"/>
    <p:sldId id="279" r:id="rId5"/>
    <p:sldId id="315" r:id="rId6"/>
    <p:sldId id="297" r:id="rId7"/>
    <p:sldId id="317" r:id="rId8"/>
    <p:sldId id="316" r:id="rId9"/>
    <p:sldId id="318" r:id="rId10"/>
    <p:sldId id="319" r:id="rId11"/>
    <p:sldId id="321" r:id="rId12"/>
    <p:sldId id="302" r:id="rId13"/>
    <p:sldId id="282" r:id="rId14"/>
    <p:sldId id="284" r:id="rId15"/>
    <p:sldId id="288" r:id="rId16"/>
    <p:sldId id="310" r:id="rId17"/>
    <p:sldId id="285" r:id="rId18"/>
    <p:sldId id="260" r:id="rId19"/>
    <p:sldId id="287" r:id="rId20"/>
    <p:sldId id="289" r:id="rId21"/>
    <p:sldId id="320" r:id="rId22"/>
    <p:sldId id="303" r:id="rId23"/>
    <p:sldId id="295" r:id="rId24"/>
    <p:sldId id="290" r:id="rId25"/>
    <p:sldId id="301" r:id="rId26"/>
    <p:sldId id="298" r:id="rId27"/>
    <p:sldId id="26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18D"/>
    <a:srgbClr val="506770"/>
    <a:srgbClr val="515A6E"/>
    <a:srgbClr val="7F7F7F"/>
    <a:srgbClr val="EA7E5A"/>
    <a:srgbClr val="FFFFFF"/>
    <a:srgbClr val="34444A"/>
    <a:srgbClr val="7A868C"/>
    <a:srgbClr val="CED8DC"/>
    <a:srgbClr val="B7C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2" autoAdjust="0"/>
    <p:restoredTop sz="84606" autoAdjust="0"/>
  </p:normalViewPr>
  <p:slideViewPr>
    <p:cSldViewPr snapToGrid="0">
      <p:cViewPr varScale="1">
        <p:scale>
          <a:sx n="73" d="100"/>
          <a:sy n="73" d="100"/>
        </p:scale>
        <p:origin x="9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05D32-51D9-4441-A44C-DCE01D3C718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DB94B-8802-4D52-9C6D-1C934BCA0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9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003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0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057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530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20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43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8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672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72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111ED-BFFA-4E88-BF87-85DB1F96CC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80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111ED-BFFA-4E88-BF87-85DB1F96CC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14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669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111ED-BFFA-4E88-BF87-85DB1F96CC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38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111ED-BFFA-4E88-BF87-85DB1F96CC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157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111ED-BFFA-4E88-BF87-85DB1F96CC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57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140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30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22. </a:t>
            </a:r>
            <a:r>
              <a:rPr lang="ko-KR" altLang="en-US" dirty="0"/>
              <a:t>마무리</a:t>
            </a:r>
          </a:p>
          <a:p>
            <a:r>
              <a:rPr lang="ko-KR" altLang="en-US" dirty="0"/>
              <a:t> 이상으로 저희 </a:t>
            </a:r>
            <a:r>
              <a:rPr lang="en-US" altLang="ko-KR" dirty="0"/>
              <a:t>6</a:t>
            </a:r>
            <a:r>
              <a:rPr lang="ko-KR" altLang="en-US" dirty="0"/>
              <a:t>조 프로젝트 기획발표를 마치고 질의응답 시간을 가지겠습니다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6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6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18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1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33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3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4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25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1pbI705Ghk?start=31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40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microsoft.com/office/2007/relationships/hdphoto" Target="../media/hdphoto4.wdp"/><Relationship Id="rId10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10" Type="http://schemas.microsoft.com/office/2007/relationships/hdphoto" Target="../media/hdphoto5.wdp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1487" y="2900634"/>
            <a:ext cx="5649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rgbClr val="515A6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중쇄</a:t>
            </a:r>
            <a:r>
              <a:rPr lang="ko-KR" altLang="en-US" sz="3600" dirty="0" err="1">
                <a:solidFill>
                  <a:srgbClr val="5067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3600" dirty="0">
                <a:solidFill>
                  <a:srgbClr val="5067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찍자 </a:t>
            </a:r>
            <a:r>
              <a:rPr lang="en-US" altLang="ko-KR" sz="3600" dirty="0">
                <a:solidFill>
                  <a:srgbClr val="5067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/>
            <a:r>
              <a:rPr lang="ko-KR" altLang="en-US" sz="3600" dirty="0">
                <a:solidFill>
                  <a:srgbClr val="5067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설명 버전</a:t>
            </a:r>
            <a:endParaRPr lang="en-US" altLang="ko-KR" sz="3600" dirty="0">
              <a:solidFill>
                <a:srgbClr val="50677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3600" dirty="0">
              <a:solidFill>
                <a:srgbClr val="50677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09419" y="4223581"/>
            <a:ext cx="2238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6481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2000" dirty="0">
                <a:solidFill>
                  <a:srgbClr val="6481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ja-JP" altLang="en-US" sz="2000" dirty="0">
                <a:solidFill>
                  <a:srgbClr val="6481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つれてって</a:t>
            </a:r>
            <a:endParaRPr lang="en-US" altLang="ko-KR" sz="2000" dirty="0">
              <a:solidFill>
                <a:srgbClr val="64818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PM </a:t>
            </a:r>
            <a:r>
              <a:rPr lang="ko-KR" altLang="en-US" sz="16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조수연</a:t>
            </a:r>
            <a:r>
              <a:rPr lang="ko-KR" altLang="en-US" sz="16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교수님</a:t>
            </a:r>
            <a:endParaRPr lang="en-US" altLang="ko-KR" sz="16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임홍기</a:t>
            </a:r>
            <a:r>
              <a:rPr lang="ko-KR" altLang="en-US" sz="1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김은광</a:t>
            </a:r>
            <a:r>
              <a:rPr lang="ko-KR" altLang="en-US" sz="1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박형진</a:t>
            </a:r>
            <a:endParaRPr lang="en-US" altLang="ko-KR" sz="14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곽민수 김은채 </a:t>
            </a:r>
            <a:r>
              <a:rPr lang="ko-KR" altLang="en-US" sz="1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한혜은</a:t>
            </a:r>
            <a:endParaRPr lang="en-US" altLang="ko-KR" sz="14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64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59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 및 의도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06935A-DFE9-4453-AFEF-69402F560F27}"/>
              </a:ext>
            </a:extLst>
          </p:cNvPr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79FAE7-0649-4E68-BD89-AE717EFFCBFE}"/>
              </a:ext>
            </a:extLst>
          </p:cNvPr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C8AB9-B53E-4448-B1D4-43F1AB14DBD7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DE1E04-404C-4A64-9CDC-74DFEF8D89CD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ED57E-4EC8-471F-96C1-10CEC58F3DE0}"/>
              </a:ext>
            </a:extLst>
          </p:cNvPr>
          <p:cNvSpPr txBox="1"/>
          <p:nvPr/>
        </p:nvSpPr>
        <p:spPr>
          <a:xfrm>
            <a:off x="932100" y="232570"/>
            <a:ext cx="26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전자책 출간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327718" y="751161"/>
            <a:ext cx="277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전자책 출간과 </a:t>
            </a:r>
            <a:r>
              <a:rPr lang="en-US" altLang="ko-KR" sz="1400" dirty="0" err="1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endParaRPr lang="ko-KR" altLang="en-US" sz="1400" dirty="0">
              <a:solidFill>
                <a:srgbClr val="515A6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2" descr="epub.pngì ëí ì´ë¯¸ì§ ê²ìê²°ê³¼">
            <a:extLst>
              <a:ext uri="{FF2B5EF4-FFF2-40B4-BE49-F238E27FC236}">
                <a16:creationId xmlns:a16="http://schemas.microsoft.com/office/drawing/2014/main" id="{C9230381-0B16-4A3E-BE39-94DA48F1B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08" y="3066112"/>
            <a:ext cx="1202356" cy="165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4D9061-A917-43B7-BA5A-DAA16C80B807}"/>
              </a:ext>
            </a:extLst>
          </p:cNvPr>
          <p:cNvSpPr txBox="1"/>
          <p:nvPr/>
        </p:nvSpPr>
        <p:spPr>
          <a:xfrm>
            <a:off x="3547872" y="2762390"/>
            <a:ext cx="7941803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때문에 다양한 동적 효과를 사용할 수 있는 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Epub3.0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을 지원하는 전자책을 출판할 수 있도록 할 계획입니다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저희 플랫폼을 이용하는 작가들은 독자들의 앞으로 정하게 될 기준치 이상의 구독자와 </a:t>
            </a:r>
            <a:r>
              <a:rPr lang="ko-KR" altLang="en-US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연독률을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유지하는 작품을 만들 경우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전자책 출판과 작품 내 광고를 넣을 수 있는 권한 부여할 계획입니다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00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ì ìì± ì¢ì´ì± ì¶ì´ì ëí ì´ë¯¸ì§ ê²ìê²°ê³¼">
            <a:extLst>
              <a:ext uri="{FF2B5EF4-FFF2-40B4-BE49-F238E27FC236}">
                <a16:creationId xmlns:a16="http://schemas.microsoft.com/office/drawing/2014/main" id="{D4F6B43C-FA66-4BD5-A3B9-9445509F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181"/>
            <a:ext cx="728662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2638A3-03EF-4175-B4B3-21F0AAB39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66557"/>
            <a:ext cx="6098473" cy="4382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A6AC2-23A1-4F1B-80FA-E8F848ECAD45}"/>
              </a:ext>
            </a:extLst>
          </p:cNvPr>
          <p:cNvSpPr txBox="1"/>
          <p:nvPr/>
        </p:nvSpPr>
        <p:spPr>
          <a:xfrm>
            <a:off x="1992341" y="3814494"/>
            <a:ext cx="278986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&lt;</a:t>
            </a:r>
            <a:r>
              <a:rPr lang="ko-KR" altLang="en-US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종이책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전자책 시장 추이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&gt;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02115CF5-273B-4BA7-90EB-3CD2ED52D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505394"/>
              </p:ext>
            </p:extLst>
          </p:nvPr>
        </p:nvGraphicFramePr>
        <p:xfrm>
          <a:off x="9151354" y="279887"/>
          <a:ext cx="2086303" cy="1807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showAsIcon="1" r:id="rId5" imgW="914400" imgH="792360" progId="Excel.Sheet.12">
                  <p:embed/>
                </p:oleObj>
              </mc:Choice>
              <mc:Fallback>
                <p:oleObj name="Worksheet" showAsIcon="1" r:id="rId5" imgW="914400" imgH="792360" progId="Excel.Sheet.12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1C3E75C6-25EB-44B8-87E9-44E7A1F5E5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51354" y="279887"/>
                        <a:ext cx="2086303" cy="1807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EA5B8F-039C-443A-8D46-7143510B3BA3}"/>
              </a:ext>
            </a:extLst>
          </p:cNvPr>
          <p:cNvSpPr txBox="1"/>
          <p:nvPr/>
        </p:nvSpPr>
        <p:spPr>
          <a:xfrm>
            <a:off x="9151354" y="1822705"/>
            <a:ext cx="22223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&lt;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작가대상 조사자료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3688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99948" y="3100713"/>
            <a:ext cx="6107130" cy="3040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25290" y="1483886"/>
            <a:ext cx="4553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글작가</a:t>
            </a:r>
            <a:r>
              <a:rPr lang="ko-KR" altLang="en-US" sz="2000" dirty="0" err="1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ko-KR" altLang="en-US" sz="20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일러스트레이터</a:t>
            </a:r>
            <a:r>
              <a:rPr lang="ko-KR" altLang="en-US" sz="2000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sz="20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기능 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99948" y="2322788"/>
            <a:ext cx="6107130" cy="1018463"/>
          </a:xfrm>
          <a:prstGeom prst="rect">
            <a:avLst/>
          </a:prstGeom>
          <a:solidFill>
            <a:srgbClr val="97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453" y="3557928"/>
            <a:ext cx="6128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시스템이 잘 구현 된다면 활용할 의사가 있다</a:t>
            </a:r>
            <a:r>
              <a:rPr lang="en-US" altLang="ko-KR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협업을 통해 일러스트레이터의 작품 이해도가 높아질 것</a:t>
            </a:r>
            <a:r>
              <a:rPr lang="en-US" altLang="ko-KR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논의가 가능해져 삽화의 완성도가 높아질 것</a:t>
            </a:r>
            <a:r>
              <a:rPr lang="en-US" altLang="ko-KR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흥미롭다</a:t>
            </a:r>
            <a:r>
              <a:rPr lang="en-US" altLang="ko-KR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무척 긍정적</a:t>
            </a:r>
            <a:r>
              <a:rPr lang="en-US" altLang="ko-KR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19346" y="2576109"/>
            <a:ext cx="6086155" cy="516423"/>
          </a:xfrm>
          <a:prstGeom prst="rect">
            <a:avLst/>
          </a:prstGeom>
          <a:solidFill>
            <a:srgbClr val="97B8B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dirty="0">
                <a:solidFill>
                  <a:srgbClr val="3444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긍정적이다</a:t>
            </a:r>
            <a:endParaRPr lang="en-US" altLang="ko-KR" sz="2800" dirty="0">
              <a:solidFill>
                <a:srgbClr val="3444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698189" y="3005516"/>
            <a:ext cx="1963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수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23 )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718" y="751161"/>
            <a:ext cx="3046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 기능과 전자책 출판의 이점</a:t>
            </a:r>
            <a:endParaRPr lang="ko-KR" altLang="en-US" sz="1400" dirty="0">
              <a:solidFill>
                <a:srgbClr val="515A6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956" y="6337270"/>
            <a:ext cx="48911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 err="1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웹소설</a:t>
            </a:r>
            <a:r>
              <a:rPr lang="ko-KR" altLang="en-US" sz="11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글작가</a:t>
            </a:r>
            <a:r>
              <a:rPr lang="ko-KR" altLang="en-US" sz="11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1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 대상</a:t>
            </a:r>
            <a:r>
              <a:rPr lang="en-US" altLang="ko-KR" sz="11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Google </a:t>
            </a:r>
            <a:r>
              <a:rPr lang="ko-KR" altLang="en-US" sz="11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설문조사 </a:t>
            </a:r>
            <a:r>
              <a:rPr lang="en-US" altLang="ko-KR" sz="11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‘</a:t>
            </a:r>
            <a:r>
              <a:rPr lang="ko-KR" altLang="en-US" sz="11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 매칭 기능에 대해</a:t>
            </a:r>
            <a:r>
              <a:rPr lang="en-US" altLang="ko-KR" sz="11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endParaRPr lang="ko-KR" altLang="en-US" sz="1100" dirty="0">
              <a:solidFill>
                <a:srgbClr val="34444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27100" y="2555053"/>
            <a:ext cx="905568" cy="45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73%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3854E-866D-4166-AFA2-C4118BEDCACB}"/>
              </a:ext>
            </a:extLst>
          </p:cNvPr>
          <p:cNvSpPr txBox="1"/>
          <p:nvPr/>
        </p:nvSpPr>
        <p:spPr>
          <a:xfrm>
            <a:off x="6812898" y="1345352"/>
            <a:ext cx="5002463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저희들은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여타 </a:t>
            </a:r>
            <a:r>
              <a:rPr lang="ko-KR" altLang="en-US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웹소설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연재 플랫폼과는 차별화를 하기 위해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전자책을 작가들이 손쉽게 제작하고 플랫폼에서 자체적으로 출간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하는 서비스를 생각해 보았습니다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전자책은 계속해서 </a:t>
            </a:r>
            <a:r>
              <a:rPr lang="ko-KR" altLang="en-US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종이책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시장을 앞지르고 있고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인쇄를 포함해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출판에 있어서의 비용이 종이책에 비해 훨씬 저렴합니다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이미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전자책은 많이 출간되고 있지만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현재 국내 대부분의 플랫폼에서는 단순한 이미지와 글 만을 이용하는 기본적인 서적과의 차별점이 없는 </a:t>
            </a:r>
            <a:r>
              <a:rPr lang="ko-KR" altLang="en-US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전자책들만이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출판되고 있습니다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886CC-9FD0-4EDC-8088-0C9FB12B3D06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E361CF-9CB6-473B-9CB9-1E982A402A65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BCA8-39FE-48B1-BCCF-24B2E7098B76}"/>
              </a:ext>
            </a:extLst>
          </p:cNvPr>
          <p:cNvSpPr txBox="1"/>
          <p:nvPr/>
        </p:nvSpPr>
        <p:spPr>
          <a:xfrm>
            <a:off x="932100" y="232570"/>
            <a:ext cx="2892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전자책 출간</a:t>
            </a:r>
          </a:p>
        </p:txBody>
      </p:sp>
    </p:spTree>
    <p:extLst>
      <p:ext uri="{BB962C8B-B14F-4D97-AF65-F5344CB8AC3E}">
        <p14:creationId xmlns:p14="http://schemas.microsoft.com/office/powerpoint/2010/main" val="1824720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844696" y="1603311"/>
            <a:ext cx="43683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20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2000" dirty="0">
              <a:solidFill>
                <a:srgbClr val="4646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the martian ebook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22" y="2736063"/>
            <a:ext cx="2221991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ol ebook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58" y="2736063"/>
            <a:ext cx="2218399" cy="341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2027" t="1799" r="4879" b="1795"/>
          <a:stretch/>
        </p:blipFill>
        <p:spPr>
          <a:xfrm>
            <a:off x="7981302" y="2737511"/>
            <a:ext cx="2264706" cy="34109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98253" y="6225370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 </a:t>
            </a:r>
            <a:r>
              <a:rPr lang="ko-KR" altLang="en-US" sz="16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마션</a:t>
            </a:r>
            <a:endParaRPr lang="ko-KR" altLang="en-US" sz="16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39711" y="6225370"/>
            <a:ext cx="619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wool</a:t>
            </a:r>
            <a:endParaRPr lang="ko-KR" altLang="en-US" sz="16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7610" y="6225370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잉여 소녀와 식인 굴뚝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718" y="751161"/>
            <a:ext cx="217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전자책</a:t>
            </a:r>
            <a:r>
              <a:rPr lang="en-US" altLang="ko-KR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출간</a:t>
            </a:r>
            <a:r>
              <a:rPr lang="en-US" altLang="ko-KR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 사례</a:t>
            </a:r>
            <a:r>
              <a:rPr lang="en-US" altLang="ko-KR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solidFill>
                <a:srgbClr val="515A6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6070B4-A2F4-4F27-BCC1-E6D12AA9D23B}"/>
              </a:ext>
            </a:extLst>
          </p:cNvPr>
          <p:cNvSpPr/>
          <p:nvPr/>
        </p:nvSpPr>
        <p:spPr>
          <a:xfrm>
            <a:off x="1135117" y="1334765"/>
            <a:ext cx="992176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블로그로 연재하던 </a:t>
            </a:r>
            <a:r>
              <a:rPr lang="ko-KR" altLang="en-US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마션등을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 포함해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일반 연재중이던 작품들을 독자들이 전자책 출간을 바래 전자책으로 출간하고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성공한 사례들이 많습니다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또한 아래 전자책 출판 작품들은 영화화까지 이어질 만큼 크게 성공하였습니다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2F04A-1A5A-45C3-9F2E-FF34DCDA0296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55FEFA-3968-4A0C-880E-9055FB2A2463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3235A-1352-4752-B753-3045CFDB4F41}"/>
              </a:ext>
            </a:extLst>
          </p:cNvPr>
          <p:cNvSpPr txBox="1"/>
          <p:nvPr/>
        </p:nvSpPr>
        <p:spPr>
          <a:xfrm>
            <a:off x="932100" y="232570"/>
            <a:ext cx="2892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전자책 출간</a:t>
            </a:r>
          </a:p>
        </p:txBody>
      </p:sp>
    </p:spTree>
    <p:extLst>
      <p:ext uri="{BB962C8B-B14F-4D97-AF65-F5344CB8AC3E}">
        <p14:creationId xmlns:p14="http://schemas.microsoft.com/office/powerpoint/2010/main" val="91880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099" y="232570"/>
            <a:ext cx="553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en-US" altLang="ko-KR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 에디터 구현</a:t>
            </a:r>
          </a:p>
        </p:txBody>
      </p:sp>
      <p:grpSp>
        <p:nvGrpSpPr>
          <p:cNvPr id="7185" name="그룹 7184"/>
          <p:cNvGrpSpPr/>
          <p:nvPr/>
        </p:nvGrpSpPr>
        <p:grpSpPr>
          <a:xfrm>
            <a:off x="8671459" y="2621957"/>
            <a:ext cx="2457261" cy="1968772"/>
            <a:chOff x="8415882" y="2747591"/>
            <a:chExt cx="2457261" cy="1968772"/>
          </a:xfrm>
        </p:grpSpPr>
        <p:sp>
          <p:nvSpPr>
            <p:cNvPr id="76" name="직사각형 75"/>
            <p:cNvSpPr/>
            <p:nvPr/>
          </p:nvSpPr>
          <p:spPr>
            <a:xfrm>
              <a:off x="8415882" y="2747591"/>
              <a:ext cx="1362456" cy="1642741"/>
            </a:xfrm>
            <a:prstGeom prst="rect">
              <a:avLst/>
            </a:prstGeom>
            <a:solidFill>
              <a:srgbClr val="EF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415882" y="3996471"/>
              <a:ext cx="1362456" cy="39736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HTML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9454248" y="3030873"/>
              <a:ext cx="1362456" cy="16427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4" name="TextBox 7183"/>
            <p:cNvSpPr txBox="1"/>
            <p:nvPr/>
          </p:nvSpPr>
          <p:spPr>
            <a:xfrm>
              <a:off x="8604827" y="3172171"/>
              <a:ext cx="9845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FF5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&lt; / &gt;</a:t>
              </a:r>
              <a:endParaRPr lang="ko-KR" altLang="en-US" sz="28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9510687" y="3070123"/>
              <a:ext cx="1362456" cy="1642741"/>
            </a:xfrm>
            <a:prstGeom prst="rect">
              <a:avLst/>
            </a:prstGeom>
            <a:solidFill>
              <a:srgbClr val="EF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9510687" y="4319003"/>
              <a:ext cx="1362456" cy="397360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CSS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699632" y="3494703"/>
              <a:ext cx="9541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64818D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{ .. }</a:t>
              </a:r>
              <a:endParaRPr lang="ko-KR" altLang="en-US" sz="2800" dirty="0">
                <a:solidFill>
                  <a:srgbClr val="64818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27718" y="751161"/>
            <a:ext cx="277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en-US" altLang="ko-KR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입문이 어려운 이유</a:t>
            </a:r>
          </a:p>
        </p:txBody>
      </p:sp>
      <p:grpSp>
        <p:nvGrpSpPr>
          <p:cNvPr id="7168" name="그룹 7167"/>
          <p:cNvGrpSpPr/>
          <p:nvPr/>
        </p:nvGrpSpPr>
        <p:grpSpPr>
          <a:xfrm>
            <a:off x="5445906" y="1403450"/>
            <a:ext cx="2612366" cy="3137084"/>
            <a:chOff x="5898630" y="1508120"/>
            <a:chExt cx="2612366" cy="3137084"/>
          </a:xfrm>
        </p:grpSpPr>
        <p:sp>
          <p:nvSpPr>
            <p:cNvPr id="41" name="직사각형 40"/>
            <p:cNvSpPr/>
            <p:nvPr/>
          </p:nvSpPr>
          <p:spPr>
            <a:xfrm>
              <a:off x="5898630" y="3002463"/>
              <a:ext cx="1362456" cy="16427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984441" y="2909017"/>
              <a:ext cx="1362456" cy="16427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070252" y="2281929"/>
              <a:ext cx="1930036" cy="2172421"/>
              <a:chOff x="7399309" y="1762458"/>
              <a:chExt cx="1930036" cy="217242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7399309" y="2292138"/>
                <a:ext cx="1362456" cy="1642741"/>
              </a:xfrm>
              <a:prstGeom prst="rect">
                <a:avLst/>
              </a:prstGeom>
              <a:solidFill>
                <a:srgbClr val="EFF2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602130" y="2355926"/>
                <a:ext cx="105009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haparral Pro" panose="02060503040505020203" pitchFamily="18" charset="0"/>
                  </a:rPr>
                  <a:t>ep</a:t>
                </a:r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haparral Pro" panose="02060503040505020203" pitchFamily="18" charset="0"/>
                  </a:rPr>
                  <a:t>1 </a:t>
                </a:r>
                <a:endParaRPr lang="ko-KR" altLang="en-US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haparral Pro" panose="02060503040505020203" pitchFamily="18" charset="0"/>
                </a:endParaRP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6362" y="3125367"/>
                <a:ext cx="788349" cy="590545"/>
              </a:xfrm>
              <a:prstGeom prst="rect">
                <a:avLst/>
              </a:prstGeom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8414945" y="1762458"/>
                <a:ext cx="914400" cy="9144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이등변 삼각형 28"/>
            <p:cNvSpPr/>
            <p:nvPr/>
          </p:nvSpPr>
          <p:spPr>
            <a:xfrm rot="2843310">
              <a:off x="6758217" y="1868474"/>
              <a:ext cx="2113133" cy="1392425"/>
            </a:xfrm>
            <a:prstGeom prst="triangle">
              <a:avLst/>
            </a:prstGeom>
            <a:solidFill>
              <a:srgbClr val="EAE6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EF9D1F-D45D-4EDC-BC8B-C2DFA8F29897}"/>
              </a:ext>
            </a:extLst>
          </p:cNvPr>
          <p:cNvGrpSpPr/>
          <p:nvPr/>
        </p:nvGrpSpPr>
        <p:grpSpPr>
          <a:xfrm>
            <a:off x="749588" y="2316832"/>
            <a:ext cx="3739927" cy="2311623"/>
            <a:chOff x="1980969" y="3813446"/>
            <a:chExt cx="3739927" cy="2311623"/>
          </a:xfrm>
        </p:grpSpPr>
        <p:grpSp>
          <p:nvGrpSpPr>
            <p:cNvPr id="6" name="그룹 5"/>
            <p:cNvGrpSpPr/>
            <p:nvPr/>
          </p:nvGrpSpPr>
          <p:grpSpPr>
            <a:xfrm>
              <a:off x="2552720" y="3948494"/>
              <a:ext cx="2037000" cy="2176575"/>
              <a:chOff x="3042017" y="2309421"/>
              <a:chExt cx="2331720" cy="2491489"/>
            </a:xfrm>
          </p:grpSpPr>
          <p:sp>
            <p:nvSpPr>
              <p:cNvPr id="16" name="이등변 삼각형 15"/>
              <p:cNvSpPr/>
              <p:nvPr/>
            </p:nvSpPr>
            <p:spPr>
              <a:xfrm>
                <a:off x="3896981" y="2309421"/>
                <a:ext cx="621792" cy="2448305"/>
              </a:xfrm>
              <a:prstGeom prst="triangle">
                <a:avLst/>
              </a:prstGeom>
              <a:solidFill>
                <a:srgbClr val="AFB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398633" y="2309421"/>
                <a:ext cx="1728216" cy="710325"/>
              </a:xfrm>
              <a:prstGeom prst="rect">
                <a:avLst/>
              </a:prstGeom>
              <a:solidFill>
                <a:srgbClr val="EAE6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3042017" y="2669466"/>
                <a:ext cx="2331720" cy="1728216"/>
              </a:xfrm>
              <a:prstGeom prst="roundRect">
                <a:avLst>
                  <a:gd name="adj" fmla="val 4167"/>
                </a:avLst>
              </a:prstGeom>
              <a:solidFill>
                <a:srgbClr val="464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3160890" y="2777807"/>
                <a:ext cx="2093975" cy="1217539"/>
              </a:xfrm>
              <a:prstGeom prst="roundRect">
                <a:avLst>
                  <a:gd name="adj" fmla="val 0"/>
                </a:avLst>
              </a:prstGeom>
              <a:solidFill>
                <a:srgbClr val="959C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3042017" y="4103686"/>
                <a:ext cx="2331720" cy="293995"/>
              </a:xfrm>
              <a:prstGeom prst="roundRect">
                <a:avLst>
                  <a:gd name="adj" fmla="val 7277"/>
                </a:avLst>
              </a:prstGeom>
              <a:solidFill>
                <a:srgbClr val="C7C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4153013" y="4203371"/>
                <a:ext cx="109728" cy="109728"/>
              </a:xfrm>
              <a:prstGeom prst="ellipse">
                <a:avLst/>
              </a:prstGeom>
              <a:solidFill>
                <a:srgbClr val="959C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042017" y="4073071"/>
                <a:ext cx="2331720" cy="45719"/>
              </a:xfrm>
              <a:prstGeom prst="rect">
                <a:avLst/>
              </a:prstGeom>
              <a:solidFill>
                <a:srgbClr val="464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847070" y="4714543"/>
                <a:ext cx="721614" cy="86367"/>
              </a:xfrm>
              <a:prstGeom prst="roundRect">
                <a:avLst>
                  <a:gd name="adj" fmla="val 50000"/>
                </a:avLst>
              </a:prstGeom>
              <a:solidFill>
                <a:srgbClr val="C7C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531" y="4602818"/>
              <a:ext cx="589296" cy="589296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671" y="4602818"/>
              <a:ext cx="589296" cy="589296"/>
            </a:xfrm>
            <a:prstGeom prst="rect">
              <a:avLst/>
            </a:prstGeom>
          </p:spPr>
        </p:pic>
        <p:cxnSp>
          <p:nvCxnSpPr>
            <p:cNvPr id="7174" name="꺾인 연결선 7173"/>
            <p:cNvCxnSpPr/>
            <p:nvPr/>
          </p:nvCxnSpPr>
          <p:spPr>
            <a:xfrm rot="16200000" flipV="1">
              <a:off x="2237833" y="3828831"/>
              <a:ext cx="654324" cy="10576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꺾인 연결선 63"/>
            <p:cNvCxnSpPr>
              <a:stCxn id="66" idx="0"/>
            </p:cNvCxnSpPr>
            <p:nvPr/>
          </p:nvCxnSpPr>
          <p:spPr>
            <a:xfrm rot="16200000" flipV="1">
              <a:off x="4476745" y="4825972"/>
              <a:ext cx="662923" cy="112115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016669" y="5718011"/>
              <a:ext cx="704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6465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삽화</a:t>
              </a:r>
            </a:p>
          </p:txBody>
        </p:sp>
        <p:sp>
          <p:nvSpPr>
            <p:cNvPr id="7180" name="직사각형 7179"/>
            <p:cNvSpPr/>
            <p:nvPr/>
          </p:nvSpPr>
          <p:spPr>
            <a:xfrm>
              <a:off x="1980969" y="3813446"/>
              <a:ext cx="548023" cy="376584"/>
            </a:xfrm>
            <a:prstGeom prst="rect">
              <a:avLst/>
            </a:prstGeom>
            <a:solidFill>
              <a:srgbClr val="EAE6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5" name="TextBox 7174"/>
            <p:cNvSpPr txBox="1"/>
            <p:nvPr/>
          </p:nvSpPr>
          <p:spPr>
            <a:xfrm>
              <a:off x="2152483" y="3859304"/>
              <a:ext cx="338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6465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글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88B6019-7354-4B5E-89B4-FD43F8C379E9}"/>
              </a:ext>
            </a:extLst>
          </p:cNvPr>
          <p:cNvSpPr txBox="1"/>
          <p:nvPr/>
        </p:nvSpPr>
        <p:spPr>
          <a:xfrm>
            <a:off x="746027" y="5056775"/>
            <a:ext cx="3498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작업을 하려면 작품안에 들어가야하는 글이나 삽화 등 리소스 파일들이 작업 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전부다 있어야 합니다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B96BD8-DD91-4FDA-95E1-F7812D4A49C8}"/>
              </a:ext>
            </a:extLst>
          </p:cNvPr>
          <p:cNvSpPr txBox="1"/>
          <p:nvPr/>
        </p:nvSpPr>
        <p:spPr>
          <a:xfrm>
            <a:off x="2387769" y="1470326"/>
            <a:ext cx="694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Epub3.0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사용하는데 있어 몇 가지 문제점들이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4E5B3B-1EE3-4120-8DCC-7BFD83BF776D}"/>
              </a:ext>
            </a:extLst>
          </p:cNvPr>
          <p:cNvSpPr txBox="1"/>
          <p:nvPr/>
        </p:nvSpPr>
        <p:spPr>
          <a:xfrm>
            <a:off x="4549632" y="5056775"/>
            <a:ext cx="349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작품의 회차관리도 작가가 하나하나 번거롭게 문서화하여 관리 해야 합니다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E0E28F-0570-43D5-8E1C-A0D6B4D8E1A5}"/>
              </a:ext>
            </a:extLst>
          </p:cNvPr>
          <p:cNvSpPr txBox="1"/>
          <p:nvPr/>
        </p:nvSpPr>
        <p:spPr>
          <a:xfrm>
            <a:off x="8353237" y="5013767"/>
            <a:ext cx="3498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큰 문제점은 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코딩작업이 필요해서 전문적으로 배우지 않은 이상 작가들이 발을 들이기가 힘듭니다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전용 에디터 프로그램들도 가지는 문제점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24519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11558451" y="8068439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7718" y="751161"/>
            <a:ext cx="277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효과</a:t>
            </a:r>
          </a:p>
        </p:txBody>
      </p:sp>
      <p:pic>
        <p:nvPicPr>
          <p:cNvPr id="4" name="온라인 미디어 3">
            <a:hlinkClick r:id="" action="ppaction://media"/>
            <a:extLst>
              <a:ext uri="{FF2B5EF4-FFF2-40B4-BE49-F238E27FC236}">
                <a16:creationId xmlns:a16="http://schemas.microsoft.com/office/drawing/2014/main" id="{E0B0B6B0-A2DF-4E5A-BBC0-DFE802FD8BC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107294" y="1825075"/>
            <a:ext cx="7451157" cy="419127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393187-1992-4A06-AE80-3E1A28D6A70B}"/>
              </a:ext>
            </a:extLst>
          </p:cNvPr>
          <p:cNvSpPr/>
          <p:nvPr/>
        </p:nvSpPr>
        <p:spPr>
          <a:xfrm>
            <a:off x="229856" y="2512591"/>
            <a:ext cx="3473745" cy="33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Epub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을 이용하면 다양한 동적인 효과들을 사용할 수 있습니다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저희들은 에디터를 통해서 다양한 장면 연출 효과들을 부여할 수 있도록 만들 예정입니다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A0E32D-5B8C-42C0-8944-F496EF836402}"/>
              </a:ext>
            </a:extLst>
          </p:cNvPr>
          <p:cNvSpPr/>
          <p:nvPr/>
        </p:nvSpPr>
        <p:spPr>
          <a:xfrm>
            <a:off x="5059358" y="6159061"/>
            <a:ext cx="54194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&lt; </a:t>
            </a:r>
            <a:r>
              <a:rPr lang="en-US" altLang="ko-KR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Youtube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 링크영상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슬라이드로 확인해 주세요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!)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FE610-67FB-40DB-B218-E8BF3DDB79A1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81ACAF-C9BC-4D96-9E19-56736077A1FC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F8C89B-0043-4F8D-BA7D-2018C05D20EC}"/>
              </a:ext>
            </a:extLst>
          </p:cNvPr>
          <p:cNvSpPr txBox="1"/>
          <p:nvPr/>
        </p:nvSpPr>
        <p:spPr>
          <a:xfrm>
            <a:off x="932099" y="232570"/>
            <a:ext cx="553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en-US" altLang="ko-KR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 에디터 구현</a:t>
            </a:r>
          </a:p>
        </p:txBody>
      </p:sp>
    </p:spTree>
    <p:extLst>
      <p:ext uri="{BB962C8B-B14F-4D97-AF65-F5344CB8AC3E}">
        <p14:creationId xmlns:p14="http://schemas.microsoft.com/office/powerpoint/2010/main" val="222550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3149600" y="4098572"/>
            <a:ext cx="8107680" cy="228190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2" y="3149103"/>
            <a:ext cx="1518036" cy="17436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149600" y="2432013"/>
            <a:ext cx="8107680" cy="132027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06935A-DFE9-4453-AFEF-69402F560F27}"/>
              </a:ext>
            </a:extLst>
          </p:cNvPr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79FAE7-0649-4E68-BD89-AE717EFFCBFE}"/>
              </a:ext>
            </a:extLst>
          </p:cNvPr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327718" y="751161"/>
            <a:ext cx="3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en-US" altLang="ko-KR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3.0</a:t>
            </a: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구조와 활용법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4275831" y="2739443"/>
            <a:ext cx="558447" cy="690704"/>
            <a:chOff x="863681" y="1858239"/>
            <a:chExt cx="785646" cy="877384"/>
          </a:xfrm>
        </p:grpSpPr>
        <p:sp>
          <p:nvSpPr>
            <p:cNvPr id="41" name="직사각형 40"/>
            <p:cNvSpPr/>
            <p:nvPr/>
          </p:nvSpPr>
          <p:spPr>
            <a:xfrm>
              <a:off x="863681" y="1912602"/>
              <a:ext cx="785646" cy="823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15326" y="1858239"/>
              <a:ext cx="200229" cy="815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723" y="2378620"/>
              <a:ext cx="448622" cy="25689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4948498" y="2886789"/>
            <a:ext cx="1521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 sz="2000" dirty="0" err="1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minmtype</a:t>
            </a:r>
            <a:endParaRPr lang="ko-KR" altLang="en-US" sz="2000" dirty="0">
              <a:solidFill>
                <a:srgbClr val="515A6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3149600" y="2275966"/>
            <a:ext cx="1208534" cy="307777"/>
          </a:xfrm>
          <a:prstGeom prst="rect">
            <a:avLst/>
          </a:prstGeom>
          <a:solidFill>
            <a:srgbClr val="50677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패키지용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문서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91" y="2775588"/>
            <a:ext cx="675997" cy="6483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8508368" y="2939558"/>
            <a:ext cx="184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/META-INF</a:t>
            </a:r>
            <a:endParaRPr lang="ko-KR" altLang="en-US" dirty="0">
              <a:solidFill>
                <a:srgbClr val="515A6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37" y="2859021"/>
            <a:ext cx="318887" cy="181395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4280634" y="2739921"/>
            <a:ext cx="558447" cy="690704"/>
            <a:chOff x="863681" y="1858239"/>
            <a:chExt cx="785646" cy="877384"/>
          </a:xfrm>
        </p:grpSpPr>
        <p:sp>
          <p:nvSpPr>
            <p:cNvPr id="40" name="직사각형 39"/>
            <p:cNvSpPr/>
            <p:nvPr/>
          </p:nvSpPr>
          <p:spPr>
            <a:xfrm>
              <a:off x="863681" y="1912602"/>
              <a:ext cx="785646" cy="823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15326" y="1858239"/>
              <a:ext cx="200229" cy="815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723" y="2378620"/>
              <a:ext cx="448622" cy="256896"/>
            </a:xfrm>
            <a:prstGeom prst="rect">
              <a:avLst/>
            </a:prstGeom>
          </p:spPr>
        </p:pic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75" y="2909258"/>
            <a:ext cx="318887" cy="18139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3149600" y="1789732"/>
            <a:ext cx="8107680" cy="338554"/>
          </a:xfrm>
          <a:prstGeom prst="rect">
            <a:avLst/>
          </a:prstGeom>
          <a:solidFill>
            <a:srgbClr val="50677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EPUB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컨테이너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(.</a:t>
            </a:r>
            <a:r>
              <a:rPr lang="en-US" altLang="ko-KR" sz="16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epub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1130050" y="1577950"/>
            <a:ext cx="1089401" cy="1393330"/>
            <a:chOff x="1130050" y="1577950"/>
            <a:chExt cx="1089401" cy="1393330"/>
          </a:xfrm>
        </p:grpSpPr>
        <p:sp>
          <p:nvSpPr>
            <p:cNvPr id="111" name="직사각형 110"/>
            <p:cNvSpPr/>
            <p:nvPr/>
          </p:nvSpPr>
          <p:spPr>
            <a:xfrm>
              <a:off x="1221331" y="1577950"/>
              <a:ext cx="882637" cy="10642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130050" y="2663503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METADATA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284555" y="1667307"/>
              <a:ext cx="8563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&lt;title&gt;</a:t>
              </a:r>
            </a:p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&lt;author&gt;</a:t>
              </a:r>
            </a:p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&lt;isbn&gt;</a:t>
              </a:r>
            </a:p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&lt;style&gt;</a:t>
              </a:r>
            </a:p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…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꺾인 연결선 10"/>
          <p:cNvCxnSpPr>
            <a:stCxn id="113" idx="3"/>
            <a:endCxn id="83" idx="2"/>
          </p:cNvCxnSpPr>
          <p:nvPr/>
        </p:nvCxnSpPr>
        <p:spPr>
          <a:xfrm>
            <a:off x="2140880" y="2175139"/>
            <a:ext cx="1757399" cy="3544692"/>
          </a:xfrm>
          <a:prstGeom prst="bentConnector3">
            <a:avLst>
              <a:gd name="adj1" fmla="val 29766"/>
            </a:avLst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3149600" y="3934389"/>
            <a:ext cx="1182678" cy="307777"/>
          </a:xfrm>
          <a:prstGeom prst="rect">
            <a:avLst/>
          </a:prstGeom>
          <a:solidFill>
            <a:srgbClr val="50677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ePUB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출판물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4718817" y="4590683"/>
            <a:ext cx="2270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패키지 문서</a:t>
            </a:r>
            <a:r>
              <a:rPr lang="en-US" altLang="ko-KR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(.</a:t>
            </a:r>
            <a:r>
              <a:rPr lang="en-US" altLang="ko-KR" sz="1600" dirty="0" err="1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opf</a:t>
            </a:r>
            <a:r>
              <a:rPr lang="en-US" altLang="ko-KR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solidFill>
                <a:srgbClr val="515A6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8058789" y="4604910"/>
            <a:ext cx="355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/EPUB</a:t>
            </a:r>
            <a:r>
              <a:rPr lang="ko-KR" altLang="en-US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스타일시트</a:t>
            </a:r>
            <a:r>
              <a:rPr lang="en-US" altLang="ko-KR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(.css)</a:t>
            </a:r>
            <a:endParaRPr lang="ko-KR" altLang="en-US" sz="1600" dirty="0">
              <a:solidFill>
                <a:srgbClr val="515A6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4721982" y="5545818"/>
            <a:ext cx="257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문서</a:t>
            </a:r>
            <a:r>
              <a:rPr lang="en-US" altLang="ko-KR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(.</a:t>
            </a:r>
            <a:r>
              <a:rPr lang="en-US" altLang="ko-KR" sz="1600" dirty="0" err="1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xhtml</a:t>
            </a:r>
            <a:r>
              <a:rPr lang="en-US" altLang="ko-KR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solidFill>
                <a:srgbClr val="515A6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8058789" y="5538623"/>
            <a:ext cx="3299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/EPUB </a:t>
            </a:r>
            <a:r>
              <a:rPr lang="ko-KR" altLang="en-US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문서</a:t>
            </a:r>
            <a:r>
              <a:rPr lang="en-US" altLang="ko-KR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(.</a:t>
            </a:r>
            <a:r>
              <a:rPr lang="en-US" altLang="ko-KR" sz="1600" dirty="0" err="1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xhtml</a:t>
            </a:r>
            <a:r>
              <a:rPr lang="en-US" altLang="ko-KR" sz="16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solidFill>
                <a:srgbClr val="515A6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25" y="4494392"/>
            <a:ext cx="604056" cy="604056"/>
          </a:xfrm>
          <a:prstGeom prst="rect">
            <a:avLst/>
          </a:prstGeom>
        </p:spPr>
      </p:pic>
      <p:pic>
        <p:nvPicPr>
          <p:cNvPr id="71" name="Picture 4" descr="opf file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61" y="4449926"/>
            <a:ext cx="648522" cy="6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xhtm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413" y="5411322"/>
            <a:ext cx="535442" cy="61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xhtm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120" y="5407633"/>
            <a:ext cx="535442" cy="61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7223353" y="4338641"/>
            <a:ext cx="914400" cy="914400"/>
          </a:xfrm>
          <a:prstGeom prst="ellipse">
            <a:avLst/>
          </a:prstGeom>
          <a:noFill/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7232641" y="5262631"/>
            <a:ext cx="914400" cy="914400"/>
          </a:xfrm>
          <a:prstGeom prst="ellipse">
            <a:avLst/>
          </a:prstGeom>
          <a:noFill/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3898279" y="5262631"/>
            <a:ext cx="914400" cy="914400"/>
          </a:xfrm>
          <a:prstGeom prst="ellipse">
            <a:avLst/>
          </a:prstGeom>
          <a:noFill/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13" idx="3"/>
            <a:endCxn id="8" idx="2"/>
          </p:cNvCxnSpPr>
          <p:nvPr/>
        </p:nvCxnSpPr>
        <p:spPr>
          <a:xfrm>
            <a:off x="2140880" y="2175139"/>
            <a:ext cx="5082473" cy="2620702"/>
          </a:xfrm>
          <a:prstGeom prst="bentConnector3">
            <a:avLst>
              <a:gd name="adj1" fmla="val 83983"/>
            </a:avLst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13" idx="3"/>
            <a:endCxn id="82" idx="4"/>
          </p:cNvCxnSpPr>
          <p:nvPr/>
        </p:nvCxnSpPr>
        <p:spPr>
          <a:xfrm>
            <a:off x="2140880" y="2175139"/>
            <a:ext cx="5548961" cy="4001892"/>
          </a:xfrm>
          <a:prstGeom prst="bentConnector4">
            <a:avLst>
              <a:gd name="adj1" fmla="val 9443"/>
              <a:gd name="adj2" fmla="val 105712"/>
            </a:avLst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57AF9B7-A70B-4EC4-A06C-6E9E88CBC2D5}"/>
              </a:ext>
            </a:extLst>
          </p:cNvPr>
          <p:cNvSpPr txBox="1"/>
          <p:nvPr/>
        </p:nvSpPr>
        <p:spPr>
          <a:xfrm>
            <a:off x="-39187" y="5070533"/>
            <a:ext cx="27104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저희는 에디터에서 작성된 문서의 메타데이터들을 뽑아내어 다시 하나의 </a:t>
            </a:r>
            <a:r>
              <a:rPr lang="en-US" altLang="ko-KR" sz="1600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ko-KR" altLang="en-US" sz="1600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파일로 만들 것입니다</a:t>
            </a:r>
            <a:r>
              <a:rPr lang="en-US" altLang="ko-KR" sz="1600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758656-0A6A-4FBC-A01C-A9857737994D}"/>
              </a:ext>
            </a:extLst>
          </p:cNvPr>
          <p:cNvSpPr txBox="1"/>
          <p:nvPr/>
        </p:nvSpPr>
        <p:spPr>
          <a:xfrm>
            <a:off x="3761496" y="1301339"/>
            <a:ext cx="706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en-US" altLang="ko-KR" sz="1600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epub3.0</a:t>
            </a:r>
            <a:r>
              <a:rPr lang="ko-KR" altLang="en-US" sz="1600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구조는 </a:t>
            </a:r>
            <a:r>
              <a:rPr lang="ko-KR" altLang="en-US" sz="1600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이런식으로</a:t>
            </a:r>
            <a:r>
              <a:rPr lang="ko-KR" altLang="en-US" sz="1600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다양한 파일들로 구성되어 있습니다</a:t>
            </a:r>
            <a:r>
              <a:rPr lang="en-US" altLang="ko-KR" sz="1600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CFFF5D-80CB-4C4A-8F2C-D6212F9AA510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1F6D718-07A3-4481-A353-57CF3C31EFB1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4A8F90-EA0F-442E-9027-EF5B2B2127E1}"/>
              </a:ext>
            </a:extLst>
          </p:cNvPr>
          <p:cNvSpPr txBox="1"/>
          <p:nvPr/>
        </p:nvSpPr>
        <p:spPr>
          <a:xfrm>
            <a:off x="932099" y="232570"/>
            <a:ext cx="553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en-US" altLang="ko-KR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 에디터 구현</a:t>
            </a:r>
          </a:p>
        </p:txBody>
      </p:sp>
    </p:spTree>
    <p:extLst>
      <p:ext uri="{BB962C8B-B14F-4D97-AF65-F5344CB8AC3E}">
        <p14:creationId xmlns:p14="http://schemas.microsoft.com/office/powerpoint/2010/main" val="677329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0"/>
            <a:ext cx="12192000" cy="119818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육각형 33"/>
          <p:cNvSpPr/>
          <p:nvPr/>
        </p:nvSpPr>
        <p:spPr>
          <a:xfrm rot="5400000">
            <a:off x="3472061" y="2144207"/>
            <a:ext cx="1331469" cy="1147817"/>
          </a:xfrm>
          <a:prstGeom prst="hexagon">
            <a:avLst/>
          </a:prstGeom>
          <a:noFill/>
          <a:ln w="19050">
            <a:solidFill>
              <a:srgbClr val="648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89394" y="3586697"/>
            <a:ext cx="467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아마추어 작가를 위한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50" y="2400397"/>
            <a:ext cx="674244" cy="674244"/>
          </a:xfrm>
          <a:prstGeom prst="rect">
            <a:avLst/>
          </a:prstGeom>
        </p:spPr>
      </p:pic>
      <p:sp>
        <p:nvSpPr>
          <p:cNvPr id="47" name="육각형 46"/>
          <p:cNvSpPr/>
          <p:nvPr/>
        </p:nvSpPr>
        <p:spPr>
          <a:xfrm rot="5400000">
            <a:off x="6922106" y="2144207"/>
            <a:ext cx="1331469" cy="1147817"/>
          </a:xfrm>
          <a:prstGeom prst="hexagon">
            <a:avLst/>
          </a:prstGeom>
          <a:noFill/>
          <a:ln w="19050">
            <a:solidFill>
              <a:srgbClr val="648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250708" y="2400377"/>
            <a:ext cx="674264" cy="674264"/>
            <a:chOff x="6759809" y="2612046"/>
            <a:chExt cx="674264" cy="674264"/>
          </a:xfrm>
        </p:grpSpPr>
        <p:sp>
          <p:nvSpPr>
            <p:cNvPr id="5" name="타원 4"/>
            <p:cNvSpPr/>
            <p:nvPr/>
          </p:nvSpPr>
          <p:spPr>
            <a:xfrm>
              <a:off x="6759809" y="2612046"/>
              <a:ext cx="674264" cy="67426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240" y="2721679"/>
              <a:ext cx="443201" cy="443201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6463862" y="3583169"/>
            <a:ext cx="224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동적 미디어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장르소설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09120" y="4264999"/>
            <a:ext cx="2427268" cy="1983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매칭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최적화 에디터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E-book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isbn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전자 계약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07731" y="4264999"/>
            <a:ext cx="2167581" cy="1010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3.0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활용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시청각 효과 극대화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673980-E133-46AF-B1BB-3C6D8CB028DA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80D3B7-89B9-425F-BD57-9D9070559E82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28156E-99B1-4358-A8B4-80A18BEEF21D}"/>
              </a:ext>
            </a:extLst>
          </p:cNvPr>
          <p:cNvSpPr txBox="1"/>
          <p:nvPr/>
        </p:nvSpPr>
        <p:spPr>
          <a:xfrm>
            <a:off x="932099" y="232570"/>
            <a:ext cx="553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전반적인 개발 방향</a:t>
            </a:r>
          </a:p>
        </p:txBody>
      </p:sp>
    </p:spTree>
    <p:extLst>
      <p:ext uri="{BB962C8B-B14F-4D97-AF65-F5344CB8AC3E}">
        <p14:creationId xmlns:p14="http://schemas.microsoft.com/office/powerpoint/2010/main" val="389509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564639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9849" y="434230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7955" y="542016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9848" y="991356"/>
            <a:ext cx="2349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</a:t>
            </a:r>
            <a:endParaRPr lang="en-US" altLang="ko-KR" sz="24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</a:t>
            </a:r>
            <a:endParaRPr lang="en-US" altLang="ko-KR" sz="24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비교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55543"/>
              </p:ext>
            </p:extLst>
          </p:nvPr>
        </p:nvGraphicFramePr>
        <p:xfrm>
          <a:off x="2088480" y="991356"/>
          <a:ext cx="9004244" cy="493062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00381">
                  <a:extLst>
                    <a:ext uri="{9D8B030D-6E8A-4147-A177-3AD203B41FA5}">
                      <a16:colId xmlns:a16="http://schemas.microsoft.com/office/drawing/2014/main" val="258093566"/>
                    </a:ext>
                  </a:extLst>
                </a:gridCol>
                <a:gridCol w="1500381">
                  <a:extLst>
                    <a:ext uri="{9D8B030D-6E8A-4147-A177-3AD203B41FA5}">
                      <a16:colId xmlns:a16="http://schemas.microsoft.com/office/drawing/2014/main" val="2087679381"/>
                    </a:ext>
                  </a:extLst>
                </a:gridCol>
                <a:gridCol w="1500381">
                  <a:extLst>
                    <a:ext uri="{9D8B030D-6E8A-4147-A177-3AD203B41FA5}">
                      <a16:colId xmlns:a16="http://schemas.microsoft.com/office/drawing/2014/main" val="2566810417"/>
                    </a:ext>
                  </a:extLst>
                </a:gridCol>
                <a:gridCol w="1500381">
                  <a:extLst>
                    <a:ext uri="{9D8B030D-6E8A-4147-A177-3AD203B41FA5}">
                      <a16:colId xmlns:a16="http://schemas.microsoft.com/office/drawing/2014/main" val="3197170694"/>
                    </a:ext>
                  </a:extLst>
                </a:gridCol>
                <a:gridCol w="1501360">
                  <a:extLst>
                    <a:ext uri="{9D8B030D-6E8A-4147-A177-3AD203B41FA5}">
                      <a16:colId xmlns:a16="http://schemas.microsoft.com/office/drawing/2014/main" val="788274033"/>
                    </a:ext>
                  </a:extLst>
                </a:gridCol>
                <a:gridCol w="1501360">
                  <a:extLst>
                    <a:ext uri="{9D8B030D-6E8A-4147-A177-3AD203B41FA5}">
                      <a16:colId xmlns:a16="http://schemas.microsoft.com/office/drawing/2014/main" val="389182033"/>
                    </a:ext>
                  </a:extLst>
                </a:gridCol>
              </a:tblGrid>
              <a:tr h="6298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 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카카오페이지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네이버 </a:t>
                      </a:r>
                      <a:r>
                        <a:rPr lang="ko-KR" sz="1600" kern="100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웹소설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Wattpad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문피아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err="1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중쇄를</a:t>
                      </a:r>
                      <a:r>
                        <a:rPr lang="ko-KR" altLang="en-US" sz="1600" kern="1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찍자</a:t>
                      </a:r>
                      <a:r>
                        <a:rPr lang="en-US" altLang="ko-KR" sz="1600" kern="1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!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42048"/>
                  </a:ext>
                </a:extLst>
              </a:tr>
              <a:tr h="6082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자체 뷰어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273613"/>
                  </a:ext>
                </a:extLst>
              </a:tr>
              <a:tr h="6298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삽화 삽입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420356"/>
                  </a:ext>
                </a:extLst>
              </a:tr>
              <a:tr h="6298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비디오 및 음향효과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9609"/>
                  </a:ext>
                </a:extLst>
              </a:tr>
              <a:tr h="6082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에디터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59007"/>
                  </a:ext>
                </a:extLst>
              </a:tr>
              <a:tr h="6082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일러스트 마켓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795492"/>
                  </a:ext>
                </a:extLst>
              </a:tr>
              <a:tr h="6082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Epub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 변환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sz="2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652389"/>
                  </a:ext>
                </a:extLst>
              </a:tr>
              <a:tr h="6082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 방식</a:t>
                      </a:r>
                      <a:endParaRPr lang="ko-KR" sz="1600" kern="10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7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포인트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충전식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포인트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충전식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포인트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충전식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포인트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충전식</a:t>
                      </a:r>
                      <a:endParaRPr lang="ko-KR" alt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포인트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충전식</a:t>
                      </a:r>
                      <a:endParaRPr lang="ko-KR" alt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480" marR="894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31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92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34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 유저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62E231-7122-4C85-A9AC-A2A94574473D}"/>
              </a:ext>
            </a:extLst>
          </p:cNvPr>
          <p:cNvGrpSpPr/>
          <p:nvPr/>
        </p:nvGrpSpPr>
        <p:grpSpPr>
          <a:xfrm>
            <a:off x="1162828" y="1210703"/>
            <a:ext cx="2162086" cy="2897024"/>
            <a:chOff x="2474793" y="2146466"/>
            <a:chExt cx="2162086" cy="2897024"/>
          </a:xfrm>
        </p:grpSpPr>
        <p:grpSp>
          <p:nvGrpSpPr>
            <p:cNvPr id="40" name="그룹 39"/>
            <p:cNvGrpSpPr/>
            <p:nvPr/>
          </p:nvGrpSpPr>
          <p:grpSpPr>
            <a:xfrm>
              <a:off x="2474793" y="2146466"/>
              <a:ext cx="2162086" cy="2897024"/>
              <a:chOff x="1786071" y="1999716"/>
              <a:chExt cx="2162086" cy="2897024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1786071" y="1999716"/>
                <a:ext cx="2162086" cy="2879934"/>
              </a:xfrm>
              <a:prstGeom prst="roundRect">
                <a:avLst>
                  <a:gd name="adj" fmla="val 50000"/>
                </a:avLst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1786071" y="3435409"/>
                <a:ext cx="2162086" cy="1461331"/>
              </a:xfrm>
              <a:prstGeom prst="round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타원 48"/>
            <p:cNvSpPr/>
            <p:nvPr/>
          </p:nvSpPr>
          <p:spPr>
            <a:xfrm>
              <a:off x="2628617" y="2253290"/>
              <a:ext cx="1854437" cy="18544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480374" y="4359376"/>
              <a:ext cx="2150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아마추어 작가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444" y="2305771"/>
              <a:ext cx="1663580" cy="166358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6EC2292-BCE7-44BE-81B1-FCF5CC2945F1}"/>
              </a:ext>
            </a:extLst>
          </p:cNvPr>
          <p:cNvGrpSpPr/>
          <p:nvPr/>
        </p:nvGrpSpPr>
        <p:grpSpPr>
          <a:xfrm>
            <a:off x="4764607" y="1287362"/>
            <a:ext cx="2180970" cy="2897024"/>
            <a:chOff x="4968373" y="2146466"/>
            <a:chExt cx="2180970" cy="2897024"/>
          </a:xfrm>
        </p:grpSpPr>
        <p:sp>
          <p:nvSpPr>
            <p:cNvPr id="3" name="TextBox 2"/>
            <p:cNvSpPr txBox="1"/>
            <p:nvPr/>
          </p:nvSpPr>
          <p:spPr>
            <a:xfrm>
              <a:off x="5407124" y="2819169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46465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아마추어 작가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4987257" y="2146466"/>
              <a:ext cx="2162086" cy="2897024"/>
              <a:chOff x="4300345" y="1999716"/>
              <a:chExt cx="2162086" cy="2897024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4300345" y="1999716"/>
                <a:ext cx="2162086" cy="2879934"/>
              </a:xfrm>
              <a:prstGeom prst="roundRect">
                <a:avLst>
                  <a:gd name="adj" fmla="val 50000"/>
                </a:avLst>
              </a:prstGeom>
              <a:solidFill>
                <a:srgbClr val="97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4300345" y="3435409"/>
                <a:ext cx="2162086" cy="1461331"/>
              </a:xfrm>
              <a:prstGeom prst="roundRect">
                <a:avLst/>
              </a:prstGeom>
              <a:solidFill>
                <a:srgbClr val="97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타원 53"/>
            <p:cNvSpPr/>
            <p:nvPr/>
          </p:nvSpPr>
          <p:spPr>
            <a:xfrm>
              <a:off x="5141081" y="2253290"/>
              <a:ext cx="1854437" cy="18544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79770" y="2367960"/>
              <a:ext cx="11365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9600" dirty="0">
                <a:solidFill>
                  <a:srgbClr val="B7CF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068" y="2513717"/>
              <a:ext cx="884687" cy="88468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743" y="3045292"/>
              <a:ext cx="866320" cy="86632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968373" y="4374270"/>
              <a:ext cx="2150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일러스트레이터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3F4A2F-3D29-4B2D-BF0E-8C4692EB1E0E}"/>
              </a:ext>
            </a:extLst>
          </p:cNvPr>
          <p:cNvGrpSpPr/>
          <p:nvPr/>
        </p:nvGrpSpPr>
        <p:grpSpPr>
          <a:xfrm>
            <a:off x="8385270" y="1254660"/>
            <a:ext cx="2162086" cy="2897024"/>
            <a:chOff x="7499721" y="2146466"/>
            <a:chExt cx="2162086" cy="2897024"/>
          </a:xfrm>
        </p:grpSpPr>
        <p:grpSp>
          <p:nvGrpSpPr>
            <p:cNvPr id="46" name="그룹 45"/>
            <p:cNvGrpSpPr/>
            <p:nvPr/>
          </p:nvGrpSpPr>
          <p:grpSpPr>
            <a:xfrm>
              <a:off x="7499721" y="2146466"/>
              <a:ext cx="2162086" cy="2897024"/>
              <a:chOff x="1786071" y="1999716"/>
              <a:chExt cx="2162086" cy="2897024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1786071" y="1999716"/>
                <a:ext cx="2162086" cy="2879934"/>
              </a:xfrm>
              <a:prstGeom prst="roundRect">
                <a:avLst>
                  <a:gd name="adj" fmla="val 50000"/>
                </a:avLst>
              </a:prstGeom>
              <a:solidFill>
                <a:srgbClr val="B7CF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786071" y="3435409"/>
                <a:ext cx="2162086" cy="1461331"/>
              </a:xfrm>
              <a:prstGeom prst="roundRect">
                <a:avLst/>
              </a:prstGeom>
              <a:solidFill>
                <a:srgbClr val="B7CF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타원 54"/>
            <p:cNvSpPr/>
            <p:nvPr/>
          </p:nvSpPr>
          <p:spPr>
            <a:xfrm>
              <a:off x="7653545" y="2253290"/>
              <a:ext cx="1854437" cy="18544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473" y="2421631"/>
              <a:ext cx="1662580" cy="166258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510884" y="4374270"/>
              <a:ext cx="2150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장르소설 독자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BF908B-9044-4135-BF19-A32414526E41}"/>
              </a:ext>
            </a:extLst>
          </p:cNvPr>
          <p:cNvSpPr txBox="1"/>
          <p:nvPr/>
        </p:nvSpPr>
        <p:spPr>
          <a:xfrm>
            <a:off x="664165" y="4429059"/>
            <a:ext cx="32456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타겟유저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 (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아마추어 작가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부업으로 글을 쓰거나</a:t>
            </a: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글을 막 쓰기 시작한 아마추어작가</a:t>
            </a: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5B978B-6CF1-46B4-8E2E-DA919A1B6CE9}"/>
              </a:ext>
            </a:extLst>
          </p:cNvPr>
          <p:cNvSpPr txBox="1"/>
          <p:nvPr/>
        </p:nvSpPr>
        <p:spPr>
          <a:xfrm>
            <a:off x="4170750" y="4429059"/>
            <a:ext cx="3498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타겟유저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 (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그림을 전시하거나 판매하고 싶은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</a:t>
            </a: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6383ED-1122-417B-B543-43E049DD841C}"/>
              </a:ext>
            </a:extLst>
          </p:cNvPr>
          <p:cNvSpPr txBox="1"/>
          <p:nvPr/>
        </p:nvSpPr>
        <p:spPr>
          <a:xfrm>
            <a:off x="8029405" y="4429059"/>
            <a:ext cx="3240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타겟유저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3 (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독자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텍스트 위주의 소설들이 지루한 독자</a:t>
            </a: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41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43E517-24B8-49F5-8AD9-7A6D9D7BCE8B}"/>
              </a:ext>
            </a:extLst>
          </p:cNvPr>
          <p:cNvSpPr txBox="1"/>
          <p:nvPr/>
        </p:nvSpPr>
        <p:spPr>
          <a:xfrm>
            <a:off x="6467164" y="1809436"/>
            <a:ext cx="5352293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506770"/>
                </a:solidFill>
              </a:rPr>
              <a:t>‘</a:t>
            </a:r>
            <a:r>
              <a:rPr lang="ko-KR" altLang="en-US" dirty="0" err="1">
                <a:solidFill>
                  <a:srgbClr val="506770"/>
                </a:solidFill>
              </a:rPr>
              <a:t>중쇄를</a:t>
            </a:r>
            <a:r>
              <a:rPr lang="ko-KR" altLang="en-US" dirty="0">
                <a:solidFill>
                  <a:srgbClr val="506770"/>
                </a:solidFill>
              </a:rPr>
              <a:t> 찍자</a:t>
            </a:r>
            <a:r>
              <a:rPr lang="en-US" altLang="ko-KR" dirty="0">
                <a:solidFill>
                  <a:srgbClr val="506770"/>
                </a:solidFill>
              </a:rPr>
              <a:t>’</a:t>
            </a:r>
            <a:r>
              <a:rPr lang="ko-KR" altLang="en-US" dirty="0">
                <a:solidFill>
                  <a:srgbClr val="506770"/>
                </a:solidFill>
              </a:rPr>
              <a:t>라는 프로젝트명은 일본의 만화 출판을 주제로 한 드라마의 제목에서 따왔습니다</a:t>
            </a:r>
            <a:r>
              <a:rPr lang="en-US" altLang="ko-KR" dirty="0">
                <a:solidFill>
                  <a:srgbClr val="50677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50677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506770"/>
                </a:solidFill>
              </a:rPr>
              <a:t>중쇄란</a:t>
            </a:r>
            <a:r>
              <a:rPr lang="ko-KR" altLang="en-US" dirty="0">
                <a:solidFill>
                  <a:srgbClr val="506770"/>
                </a:solidFill>
              </a:rPr>
              <a:t> 소설의 초판이 다 팔리면 또 찍는다는 의미를 가진 의미로</a:t>
            </a:r>
            <a:r>
              <a:rPr lang="en-US" altLang="ko-KR" dirty="0">
                <a:solidFill>
                  <a:srgbClr val="50677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50677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770"/>
                </a:solidFill>
              </a:rPr>
              <a:t>아마추어작가들의 작품이 초판으로 끝나지 않고 계속 팔릴 수 있게 하자는 의미로 지었습니다</a:t>
            </a:r>
            <a:r>
              <a:rPr lang="en-US" altLang="ko-KR" dirty="0">
                <a:solidFill>
                  <a:srgbClr val="506770"/>
                </a:solidFill>
              </a:rPr>
              <a:t>.</a:t>
            </a:r>
            <a:endParaRPr lang="ko-KR" altLang="en-US" dirty="0">
              <a:solidFill>
                <a:srgbClr val="506770"/>
              </a:solidFill>
            </a:endParaRPr>
          </a:p>
        </p:txBody>
      </p:sp>
      <p:pic>
        <p:nvPicPr>
          <p:cNvPr id="1026" name="Picture 2" descr="ì¤ìë¥¼ ì°ìì ëí ì´ë¯¸ì§ ê²ìê²°ê³¼">
            <a:extLst>
              <a:ext uri="{FF2B5EF4-FFF2-40B4-BE49-F238E27FC236}">
                <a16:creationId xmlns:a16="http://schemas.microsoft.com/office/drawing/2014/main" id="{3EAEC987-040E-4A63-AE3D-2864BB934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r="2114"/>
          <a:stretch/>
        </p:blipFill>
        <p:spPr bwMode="auto">
          <a:xfrm>
            <a:off x="122830" y="1402989"/>
            <a:ext cx="6182437" cy="445847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227628-4EE6-470C-89A5-A90EB8FC0DAF}"/>
              </a:ext>
            </a:extLst>
          </p:cNvPr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C9B492-B108-4FBF-AF8F-075217EE1A6C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14FC92-AEAC-4E7B-B9B3-B3C49EDC9C3C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59CF55-B787-498A-BE31-086EC7280C76}"/>
              </a:ext>
            </a:extLst>
          </p:cNvPr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9F3F32-FD85-4CFE-A85D-3DDBE02B5BB9}"/>
              </a:ext>
            </a:extLst>
          </p:cNvPr>
          <p:cNvSpPr txBox="1"/>
          <p:nvPr/>
        </p:nvSpPr>
        <p:spPr>
          <a:xfrm>
            <a:off x="327718" y="751161"/>
            <a:ext cx="232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프로젝트명에 대해서</a:t>
            </a:r>
          </a:p>
        </p:txBody>
      </p:sp>
    </p:spTree>
    <p:extLst>
      <p:ext uri="{BB962C8B-B14F-4D97-AF65-F5344CB8AC3E}">
        <p14:creationId xmlns:p14="http://schemas.microsoft.com/office/powerpoint/2010/main" val="65978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-31531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34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서비스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1364282" y="2334070"/>
            <a:ext cx="1187727" cy="1269110"/>
            <a:chOff x="3042017" y="2309421"/>
            <a:chExt cx="2331720" cy="2491489"/>
          </a:xfrm>
        </p:grpSpPr>
        <p:sp>
          <p:nvSpPr>
            <p:cNvPr id="57" name="이등변 삼각형 56"/>
            <p:cNvSpPr/>
            <p:nvPr/>
          </p:nvSpPr>
          <p:spPr>
            <a:xfrm>
              <a:off x="3896981" y="2309421"/>
              <a:ext cx="621792" cy="2448305"/>
            </a:xfrm>
            <a:prstGeom prst="triangle">
              <a:avLst/>
            </a:prstGeom>
            <a:solidFill>
              <a:srgbClr val="AFB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398633" y="2309421"/>
              <a:ext cx="1728216" cy="710325"/>
            </a:xfrm>
            <a:prstGeom prst="rect">
              <a:avLst/>
            </a:prstGeom>
            <a:solidFill>
              <a:srgbClr val="EAE6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3042017" y="2669466"/>
              <a:ext cx="2331720" cy="1728216"/>
            </a:xfrm>
            <a:prstGeom prst="roundRect">
              <a:avLst>
                <a:gd name="adj" fmla="val 4167"/>
              </a:avLst>
            </a:prstGeom>
            <a:solidFill>
              <a:srgbClr val="46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160890" y="2777807"/>
              <a:ext cx="2093975" cy="1217539"/>
            </a:xfrm>
            <a:prstGeom prst="roundRect">
              <a:avLst>
                <a:gd name="adj" fmla="val 0"/>
              </a:avLst>
            </a:prstGeom>
            <a:solidFill>
              <a:srgbClr val="959C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3042017" y="4103686"/>
              <a:ext cx="2331720" cy="293995"/>
            </a:xfrm>
            <a:prstGeom prst="roundRect">
              <a:avLst>
                <a:gd name="adj" fmla="val 7277"/>
              </a:avLst>
            </a:prstGeom>
            <a:solidFill>
              <a:srgbClr val="C7C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4153013" y="4203371"/>
              <a:ext cx="109728" cy="109728"/>
            </a:xfrm>
            <a:prstGeom prst="ellipse">
              <a:avLst/>
            </a:prstGeom>
            <a:solidFill>
              <a:srgbClr val="959C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042017" y="4073071"/>
              <a:ext cx="2331720" cy="45719"/>
            </a:xfrm>
            <a:prstGeom prst="rect">
              <a:avLst/>
            </a:prstGeom>
            <a:solidFill>
              <a:srgbClr val="46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847070" y="4714543"/>
              <a:ext cx="721614" cy="86367"/>
            </a:xfrm>
            <a:prstGeom prst="roundRect">
              <a:avLst>
                <a:gd name="adj" fmla="val 50000"/>
              </a:avLst>
            </a:prstGeom>
            <a:solidFill>
              <a:srgbClr val="C7C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29679" y="2278444"/>
            <a:ext cx="67533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74358" y="2329838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0677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T</a:t>
            </a:r>
            <a:endParaRPr lang="ko-KR" altLang="en-US" sz="2400" dirty="0">
              <a:solidFill>
                <a:srgbClr val="506770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75" y="2771409"/>
            <a:ext cx="408401" cy="2929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52851" y="3682929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작업방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에디터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42" y="2511039"/>
            <a:ext cx="1039760" cy="103976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881376" y="367230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 매칭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47" y="4435910"/>
            <a:ext cx="978502" cy="978502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208441" y="5627901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 정보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태깅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51" y="4343713"/>
            <a:ext cx="1170711" cy="1170711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071773" y="562790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변환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094450" y="2482382"/>
            <a:ext cx="627741" cy="197328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205464" y="2711488"/>
            <a:ext cx="627741" cy="1973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244950" y="1479163"/>
            <a:ext cx="3478693" cy="400110"/>
          </a:xfrm>
          <a:prstGeom prst="rect">
            <a:avLst/>
          </a:prstGeom>
          <a:solidFill>
            <a:srgbClr val="CED8D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아마추어</a:t>
            </a:r>
            <a:r>
              <a:rPr lang="ko-KR" altLang="en-US" sz="2000" dirty="0">
                <a:solidFill>
                  <a:srgbClr val="4646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작가</a:t>
            </a:r>
            <a:endParaRPr lang="ko-KR" altLang="en-US" sz="2000" dirty="0">
              <a:solidFill>
                <a:srgbClr val="5067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44039" y="1398394"/>
            <a:ext cx="861126" cy="542941"/>
          </a:xfrm>
          <a:prstGeom prst="roundRect">
            <a:avLst>
              <a:gd name="adj" fmla="val 24667"/>
            </a:avLst>
          </a:prstGeom>
          <a:solidFill>
            <a:srgbClr val="51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67DDA-0E04-4AC3-8A3D-BC7D68BF0401}"/>
              </a:ext>
            </a:extLst>
          </p:cNvPr>
          <p:cNvSpPr txBox="1"/>
          <p:nvPr/>
        </p:nvSpPr>
        <p:spPr>
          <a:xfrm>
            <a:off x="4769635" y="2370959"/>
            <a:ext cx="74223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웹에서의 주요 서비스로 우선 작가의 경우</a:t>
            </a: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작업방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에디터에는 작품에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삽일될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일러스트에 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템플릿들을 이용해 다양한 애니메이션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효과탭을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제공할 예정입니다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 마켓을 통하여 일러스트 검색 및 구매가 가능합니다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커미션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외주 페이지를 통해 커미션과 외주를 신청할 수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 파일들에 정보를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태그하여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작가가 자료를 쉽게 이용할 수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 startAt="3"/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AutoNum type="arabicPeriod" startAt="3"/>
            </a:pP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글을 완성하고 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GUI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다양한 연출효과를 삽입하고 별다른 코딩 기술 없이 </a:t>
            </a:r>
            <a:r>
              <a:rPr lang="en-US" altLang="ko-KR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Epub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만들 수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 startAt="3"/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541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34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서비스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297077" y="1466480"/>
            <a:ext cx="3715955" cy="400110"/>
          </a:xfrm>
          <a:prstGeom prst="rect">
            <a:avLst/>
          </a:prstGeom>
          <a:solidFill>
            <a:srgbClr val="CED8D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일러스트레이터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9B5ED0-244E-4D3A-A977-621FE686BB72}"/>
              </a:ext>
            </a:extLst>
          </p:cNvPr>
          <p:cNvGrpSpPr/>
          <p:nvPr/>
        </p:nvGrpSpPr>
        <p:grpSpPr>
          <a:xfrm>
            <a:off x="1969348" y="2280643"/>
            <a:ext cx="1790875" cy="1699438"/>
            <a:chOff x="7213374" y="3941038"/>
            <a:chExt cx="1790875" cy="1699438"/>
          </a:xfrm>
        </p:grpSpPr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119" y="4117489"/>
              <a:ext cx="1051386" cy="1051386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2902" y="3941038"/>
              <a:ext cx="529881" cy="529881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7213374" y="5332699"/>
              <a:ext cx="17908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최적화 카테고리 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B39AB4-D9C6-4DAF-909D-C3991906C592}"/>
              </a:ext>
            </a:extLst>
          </p:cNvPr>
          <p:cNvGrpSpPr/>
          <p:nvPr/>
        </p:nvGrpSpPr>
        <p:grpSpPr>
          <a:xfrm>
            <a:off x="1029291" y="4167217"/>
            <a:ext cx="1406310" cy="1775984"/>
            <a:chOff x="8411845" y="2045870"/>
            <a:chExt cx="1406310" cy="1775984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100000" l="9961" r="8925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1845" y="2045870"/>
              <a:ext cx="1406310" cy="1406310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8695654" y="3514077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전자계약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7D4BC5-3B2A-4DFF-A76A-9D5E4B3BE397}"/>
              </a:ext>
            </a:extLst>
          </p:cNvPr>
          <p:cNvGrpSpPr/>
          <p:nvPr/>
        </p:nvGrpSpPr>
        <p:grpSpPr>
          <a:xfrm>
            <a:off x="3368060" y="4435910"/>
            <a:ext cx="1255472" cy="1548190"/>
            <a:chOff x="9518893" y="4141085"/>
            <a:chExt cx="1255472" cy="1548190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1519" y="4141085"/>
              <a:ext cx="1030220" cy="1030220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9518893" y="5381498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일러스트 판매</a:t>
              </a: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655006" y="1398394"/>
            <a:ext cx="861126" cy="542941"/>
          </a:xfrm>
          <a:prstGeom prst="roundRect">
            <a:avLst>
              <a:gd name="adj" fmla="val 24667"/>
            </a:avLst>
          </a:prstGeom>
          <a:solidFill>
            <a:srgbClr val="51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8AF1B-8BF7-4C4C-805F-8DBBA6098370}"/>
              </a:ext>
            </a:extLst>
          </p:cNvPr>
          <p:cNvSpPr txBox="1"/>
          <p:nvPr/>
        </p:nvSpPr>
        <p:spPr>
          <a:xfrm>
            <a:off x="4846194" y="2091563"/>
            <a:ext cx="74223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일러스트레이터의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</a:t>
            </a: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일러스트레이터는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자신의 일러스트가 검색되기 쉽게 단계별로 카테고리와 해시태그를 설정할 수가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 시 매칭한 작가와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작가와 플랫폼 간의 수익분배를 상정하는 전자 계약서를 작성할 수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커미션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외주 페이지에서는 소설작가들이 원하는 작품에 맞는 일러스트를 커미션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외주 신청을 할 수 있도록 샘플 작품들을 업로드할 수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 스토어에서는 자신이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그려놓은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일러스트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캐릭터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등을 무료로 배포 또는 저렴하게 판매할 수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</a:t>
            </a:r>
            <a:r>
              <a:rPr lang="en-US" altLang="ko-KR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Flaticon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같은 일러스트의 오픈소스 배포 혹은 판매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628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34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서비스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55C73D-C09F-4C25-A852-FF31F4C0D838}"/>
              </a:ext>
            </a:extLst>
          </p:cNvPr>
          <p:cNvGrpSpPr/>
          <p:nvPr/>
        </p:nvGrpSpPr>
        <p:grpSpPr>
          <a:xfrm>
            <a:off x="135263" y="1513775"/>
            <a:ext cx="5634507" cy="3594768"/>
            <a:chOff x="217653" y="1590418"/>
            <a:chExt cx="7675079" cy="4469632"/>
          </a:xfrm>
        </p:grpSpPr>
        <p:cxnSp>
          <p:nvCxnSpPr>
            <p:cNvPr id="108" name="꺾인 연결선 107"/>
            <p:cNvCxnSpPr/>
            <p:nvPr/>
          </p:nvCxnSpPr>
          <p:spPr>
            <a:xfrm rot="10800000">
              <a:off x="789130" y="3660380"/>
              <a:ext cx="1915680" cy="2455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/>
            <p:nvPr/>
          </p:nvCxnSpPr>
          <p:spPr>
            <a:xfrm rot="16200000" flipH="1">
              <a:off x="4461244" y="4390006"/>
              <a:ext cx="1005236" cy="827446"/>
            </a:xfrm>
            <a:prstGeom prst="bentConnector3">
              <a:avLst>
                <a:gd name="adj1" fmla="val 10003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직사각형 90"/>
            <p:cNvSpPr/>
            <p:nvPr/>
          </p:nvSpPr>
          <p:spPr>
            <a:xfrm>
              <a:off x="1246300" y="1630062"/>
              <a:ext cx="6012343" cy="400109"/>
            </a:xfrm>
            <a:prstGeom prst="rect">
              <a:avLst/>
            </a:prstGeom>
            <a:solidFill>
              <a:srgbClr val="CED8DC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0677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아마추어</a:t>
              </a:r>
              <a:r>
                <a:rPr lang="ko-KR" altLang="en-US" sz="2000" dirty="0">
                  <a:solidFill>
                    <a:srgbClr val="46465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작가   </a:t>
              </a:r>
              <a:r>
                <a:rPr lang="en-US" altLang="ko-KR" sz="2000" dirty="0">
                  <a:solidFill>
                    <a:srgbClr val="46465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   </a:t>
              </a:r>
              <a:r>
                <a:rPr lang="ko-KR" altLang="en-US" sz="2000" dirty="0">
                  <a:solidFill>
                    <a:srgbClr val="46465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일러스트레이터</a:t>
              </a:r>
              <a:endParaRPr lang="ko-KR" altLang="en-US" sz="2000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294928" y="1590418"/>
              <a:ext cx="1103033" cy="542941"/>
            </a:xfrm>
            <a:prstGeom prst="roundRect">
              <a:avLst>
                <a:gd name="adj" fmla="val 24667"/>
              </a:avLst>
            </a:prstGeom>
            <a:solidFill>
              <a:srgbClr val="515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WEB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2314113" y="2334929"/>
              <a:ext cx="2792092" cy="2983407"/>
              <a:chOff x="3042017" y="2309421"/>
              <a:chExt cx="2331720" cy="2491489"/>
            </a:xfrm>
          </p:grpSpPr>
          <p:sp>
            <p:nvSpPr>
              <p:cNvPr id="55" name="이등변 삼각형 54"/>
              <p:cNvSpPr/>
              <p:nvPr/>
            </p:nvSpPr>
            <p:spPr>
              <a:xfrm>
                <a:off x="3896981" y="2309421"/>
                <a:ext cx="621792" cy="2448305"/>
              </a:xfrm>
              <a:prstGeom prst="triangle">
                <a:avLst/>
              </a:prstGeom>
              <a:solidFill>
                <a:srgbClr val="AFB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3398633" y="2309421"/>
                <a:ext cx="1728216" cy="710325"/>
              </a:xfrm>
              <a:prstGeom prst="rect">
                <a:avLst/>
              </a:prstGeom>
              <a:solidFill>
                <a:srgbClr val="EAE6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3042017" y="2669466"/>
                <a:ext cx="2331720" cy="1728216"/>
              </a:xfrm>
              <a:prstGeom prst="roundRect">
                <a:avLst>
                  <a:gd name="adj" fmla="val 4167"/>
                </a:avLst>
              </a:prstGeom>
              <a:solidFill>
                <a:srgbClr val="464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모서리가 둥근 직사각형 69"/>
              <p:cNvSpPr/>
              <p:nvPr/>
            </p:nvSpPr>
            <p:spPr>
              <a:xfrm>
                <a:off x="3160890" y="2777807"/>
                <a:ext cx="2093975" cy="1217539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3042017" y="4103686"/>
                <a:ext cx="2331720" cy="293995"/>
              </a:xfrm>
              <a:prstGeom prst="roundRect">
                <a:avLst>
                  <a:gd name="adj" fmla="val 7277"/>
                </a:avLst>
              </a:prstGeom>
              <a:solidFill>
                <a:srgbClr val="C7C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4153013" y="4203371"/>
                <a:ext cx="109728" cy="109728"/>
              </a:xfrm>
              <a:prstGeom prst="ellipse">
                <a:avLst/>
              </a:prstGeom>
              <a:solidFill>
                <a:srgbClr val="959C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3042017" y="4073071"/>
                <a:ext cx="2331720" cy="45719"/>
              </a:xfrm>
              <a:prstGeom prst="rect">
                <a:avLst/>
              </a:prstGeom>
              <a:solidFill>
                <a:srgbClr val="464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3847070" y="4714543"/>
                <a:ext cx="721614" cy="86367"/>
              </a:xfrm>
              <a:prstGeom prst="roundRect">
                <a:avLst>
                  <a:gd name="adj" fmla="val 50000"/>
                </a:avLst>
              </a:prstGeom>
              <a:solidFill>
                <a:srgbClr val="C7C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456" y="2152066"/>
              <a:ext cx="2507407" cy="250740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20634" y="2152065"/>
              <a:ext cx="914400" cy="616389"/>
            </a:xfrm>
            <a:prstGeom prst="rect">
              <a:avLst/>
            </a:prstGeom>
            <a:solidFill>
              <a:srgbClr val="EAE6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120634" y="2766060"/>
              <a:ext cx="914400" cy="130929"/>
            </a:xfrm>
            <a:prstGeom prst="rect">
              <a:avLst/>
            </a:prstGeom>
            <a:solidFill>
              <a:srgbClr val="46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278" y="2320627"/>
              <a:ext cx="864873" cy="864873"/>
            </a:xfrm>
            <a:prstGeom prst="rect">
              <a:avLst/>
            </a:prstGeom>
          </p:spPr>
        </p:pic>
        <p:cxnSp>
          <p:nvCxnSpPr>
            <p:cNvPr id="6" name="꺾인 연결선 5"/>
            <p:cNvCxnSpPr/>
            <p:nvPr/>
          </p:nvCxnSpPr>
          <p:spPr>
            <a:xfrm flipV="1">
              <a:off x="5094775" y="2768454"/>
              <a:ext cx="1480503" cy="1032324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122696" y="3157505"/>
              <a:ext cx="1770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50677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공용 리소스 폴더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396" y="4739116"/>
              <a:ext cx="951602" cy="951602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5195033" y="5690718"/>
              <a:ext cx="1712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rgbClr val="50677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실시간 상호작용</a:t>
              </a:r>
              <a:endParaRPr lang="ko-KR" altLang="en-US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17653" y="4079334"/>
              <a:ext cx="1180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50677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화면 공유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03" y="3038992"/>
              <a:ext cx="986098" cy="98609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719F4B-82EC-4E50-B9D2-E24F4AAA35F0}"/>
              </a:ext>
            </a:extLst>
          </p:cNvPr>
          <p:cNvSpPr txBox="1"/>
          <p:nvPr/>
        </p:nvSpPr>
        <p:spPr>
          <a:xfrm>
            <a:off x="6324406" y="1766970"/>
            <a:ext cx="56275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작가와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일러스트레이터가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함께 작업을 할 수 있는 협업방이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 화면공유를 통하여 작가와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간의 작업을 바로바로 확인을 할 수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작품에 들어가는 리소스들을 공용으로 관리할 수 있는 폴더가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채팅을 통하여 실시간으로 소통할 수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화면을 공유하며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일러스트레이터와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작품에의 일러스트 배치 등의 협업이 가능합니다</a:t>
            </a: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769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34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서비스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B73C8A-E13D-47C8-ACB6-08F149673727}"/>
              </a:ext>
            </a:extLst>
          </p:cNvPr>
          <p:cNvGrpSpPr/>
          <p:nvPr/>
        </p:nvGrpSpPr>
        <p:grpSpPr>
          <a:xfrm>
            <a:off x="229856" y="1116426"/>
            <a:ext cx="5624575" cy="3853402"/>
            <a:chOff x="2252263" y="1582785"/>
            <a:chExt cx="7630668" cy="385340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1CEDC60-0D45-4309-AAA7-6F12E9193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263" y="3052785"/>
              <a:ext cx="1769093" cy="176909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4E0FA9-70D1-41CF-96DE-A8313508E6B0}"/>
                </a:ext>
              </a:extLst>
            </p:cNvPr>
            <p:cNvSpPr txBox="1"/>
            <p:nvPr/>
          </p:nvSpPr>
          <p:spPr>
            <a:xfrm>
              <a:off x="5242933" y="5066855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구독 및 </a:t>
              </a:r>
              <a:r>
                <a:rPr lang="ko-KR" altLang="en-US" dirty="0" err="1"/>
                <a:t>알람</a:t>
              </a:r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563B7F8-2508-4EA5-9BA7-F773BE4D0D68}"/>
                </a:ext>
              </a:extLst>
            </p:cNvPr>
            <p:cNvGrpSpPr/>
            <p:nvPr/>
          </p:nvGrpSpPr>
          <p:grpSpPr>
            <a:xfrm>
              <a:off x="5186163" y="3052785"/>
              <a:ext cx="1653753" cy="1772547"/>
              <a:chOff x="5630681" y="2668985"/>
              <a:chExt cx="1615872" cy="173194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8F9CD3C-881A-4B99-A234-55285420D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4555" y="3068932"/>
                <a:ext cx="1331998" cy="1331998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F6E1452-4ED0-4626-94F0-8AD02F9C5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0681" y="2668985"/>
                <a:ext cx="1128477" cy="1128477"/>
              </a:xfrm>
              <a:prstGeom prst="rect">
                <a:avLst/>
              </a:prstGeom>
            </p:spPr>
          </p:pic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24D468B-C423-4156-A1DB-5215B8DB6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838" y="3052785"/>
              <a:ext cx="1769093" cy="177254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E831BA-BFF4-4C6E-B548-D7B7280E227F}"/>
                </a:ext>
              </a:extLst>
            </p:cNvPr>
            <p:cNvSpPr txBox="1"/>
            <p:nvPr/>
          </p:nvSpPr>
          <p:spPr>
            <a:xfrm>
              <a:off x="7984806" y="5066855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활발한 피드백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F3A7F8E-B94A-4F22-9FD0-56468FBD176C}"/>
                </a:ext>
              </a:extLst>
            </p:cNvPr>
            <p:cNvSpPr/>
            <p:nvPr/>
          </p:nvSpPr>
          <p:spPr>
            <a:xfrm>
              <a:off x="3281681" y="1654200"/>
              <a:ext cx="6012342" cy="400110"/>
            </a:xfrm>
            <a:prstGeom prst="rect">
              <a:avLst/>
            </a:prstGeom>
            <a:solidFill>
              <a:srgbClr val="CED8DC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0677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독    자</a:t>
              </a:r>
            </a:p>
          </p:txBody>
        </p:sp>
        <p:sp>
          <p:nvSpPr>
            <p:cNvPr id="44" name="모서리가 둥근 직사각형 48">
              <a:extLst>
                <a:ext uri="{FF2B5EF4-FFF2-40B4-BE49-F238E27FC236}">
                  <a16:creationId xmlns:a16="http://schemas.microsoft.com/office/drawing/2014/main" id="{4AE9497E-00A8-4E6B-BA0A-451B0E7206DD}"/>
                </a:ext>
              </a:extLst>
            </p:cNvPr>
            <p:cNvSpPr/>
            <p:nvPr/>
          </p:nvSpPr>
          <p:spPr>
            <a:xfrm>
              <a:off x="2498646" y="1582785"/>
              <a:ext cx="1224157" cy="542941"/>
            </a:xfrm>
            <a:prstGeom prst="roundRect">
              <a:avLst>
                <a:gd name="adj" fmla="val 24667"/>
              </a:avLst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mobile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ABFB54-3783-4697-8A4E-56946BEC2ADE}"/>
                </a:ext>
              </a:extLst>
            </p:cNvPr>
            <p:cNvSpPr txBox="1"/>
            <p:nvPr/>
          </p:nvSpPr>
          <p:spPr>
            <a:xfrm>
              <a:off x="2270226" y="5066855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동적 뷰어 화면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D5430C-A5CA-430D-B4A9-E83026F9BB1D}"/>
              </a:ext>
            </a:extLst>
          </p:cNvPr>
          <p:cNvSpPr txBox="1"/>
          <p:nvPr/>
        </p:nvSpPr>
        <p:spPr>
          <a:xfrm>
            <a:off x="6154642" y="1933904"/>
            <a:ext cx="595327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독자들을 위한 모바일 서비스</a:t>
            </a: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Epub3.0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동적인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뷰어화면으로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다양한 시청각 효과를 줄 수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★</a:t>
            </a: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작품 구독을 통해 업데이트되는 작품들을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푸쉬알람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받을 수 있습니다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64818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 err="1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작품에대한</a:t>
            </a:r>
            <a:r>
              <a:rPr lang="ko-KR" altLang="en-US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활발한 피드백이 가능합니다</a:t>
            </a:r>
            <a:r>
              <a:rPr lang="en-US" altLang="ko-KR" dirty="0">
                <a:solidFill>
                  <a:srgbClr val="64818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65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9747955" y="642600"/>
            <a:ext cx="2108600" cy="600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7167952" y="642600"/>
            <a:ext cx="2108600" cy="600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4660349" y="642600"/>
            <a:ext cx="2108600" cy="600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" y="0"/>
            <a:ext cx="1564639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9849" y="434230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08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7955" y="542016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8088" y="1065236"/>
            <a:ext cx="2349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endParaRPr lang="en-US" altLang="ko-KR" sz="2400" dirty="0">
              <a:solidFill>
                <a:srgbClr val="4646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흐름도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432EA6-AB37-4147-9151-251BCCC8804B}"/>
              </a:ext>
            </a:extLst>
          </p:cNvPr>
          <p:cNvSpPr/>
          <p:nvPr/>
        </p:nvSpPr>
        <p:spPr>
          <a:xfrm>
            <a:off x="2152746" y="642600"/>
            <a:ext cx="2108600" cy="600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B674D42-995A-4263-89C6-7EF476F69A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49" y="1986847"/>
            <a:ext cx="774376" cy="8253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05746AB-E49E-4EE4-9DD2-6E9B57D090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79" y="3237655"/>
            <a:ext cx="669149" cy="6691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5C710D6-6956-45C8-A904-FD4976D67E48}"/>
              </a:ext>
            </a:extLst>
          </p:cNvPr>
          <p:cNvSpPr txBox="1"/>
          <p:nvPr/>
        </p:nvSpPr>
        <p:spPr>
          <a:xfrm>
            <a:off x="4600598" y="3829983"/>
            <a:ext cx="1540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매칭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2C5D5F-2913-4232-A687-E331C928C511}"/>
              </a:ext>
            </a:extLst>
          </p:cNvPr>
          <p:cNvSpPr txBox="1"/>
          <p:nvPr/>
        </p:nvSpPr>
        <p:spPr>
          <a:xfrm>
            <a:off x="5175596" y="5074408"/>
            <a:ext cx="512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협업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5757D32-A6F4-4C5C-9B78-6746C1A4DA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382" y="4344593"/>
            <a:ext cx="548157" cy="54815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DF5FE6C-9578-4E8E-A845-B798A9CC9560}"/>
              </a:ext>
            </a:extLst>
          </p:cNvPr>
          <p:cNvSpPr txBox="1"/>
          <p:nvPr/>
        </p:nvSpPr>
        <p:spPr>
          <a:xfrm>
            <a:off x="10048568" y="4923623"/>
            <a:ext cx="1084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대여 및 구매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7479B1D-35E3-451B-BE18-A3F1D24D48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24761" y="1014179"/>
            <a:ext cx="472983" cy="47298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A1F9D0B-A1A0-4933-A1C1-B8C5615A83C3}"/>
              </a:ext>
            </a:extLst>
          </p:cNvPr>
          <p:cNvSpPr txBox="1"/>
          <p:nvPr/>
        </p:nvSpPr>
        <p:spPr>
          <a:xfrm>
            <a:off x="10302113" y="1541691"/>
            <a:ext cx="100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포인트 충전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05D9489-B859-4076-9A6B-CB2640FCA9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852" y="4330879"/>
            <a:ext cx="642960" cy="64296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E089DB4-CBD4-4D89-A6CD-4E05B828932A}"/>
              </a:ext>
            </a:extLst>
          </p:cNvPr>
          <p:cNvSpPr txBox="1"/>
          <p:nvPr/>
        </p:nvSpPr>
        <p:spPr>
          <a:xfrm>
            <a:off x="11018122" y="4912478"/>
            <a:ext cx="1419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감상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424088" y="360345"/>
            <a:ext cx="1527810" cy="488097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아마추어 작가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931691" y="360345"/>
            <a:ext cx="1527810" cy="488097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0019297" y="360345"/>
            <a:ext cx="1527810" cy="488097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독자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7439294" y="360345"/>
            <a:ext cx="1527810" cy="488097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일러스트레이터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21" y="2112720"/>
            <a:ext cx="620380" cy="62038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8A568FE-70BD-45F3-B0E7-B3008F1A4A2F}"/>
              </a:ext>
            </a:extLst>
          </p:cNvPr>
          <p:cNvSpPr txBox="1"/>
          <p:nvPr/>
        </p:nvSpPr>
        <p:spPr>
          <a:xfrm>
            <a:off x="5175596" y="2759005"/>
            <a:ext cx="1099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일러스트 마켓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BDB8C8C-C1AC-4F97-8182-A3AAD415FD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36" y="5525572"/>
            <a:ext cx="507732" cy="54118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D7A3F9FB-9596-4067-AB8A-D7DCE5D6F9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96" y="5516997"/>
            <a:ext cx="564667" cy="60187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2E4F051-9E9C-4303-9BBA-A6B81D85A9B3}"/>
              </a:ext>
            </a:extLst>
          </p:cNvPr>
          <p:cNvSpPr txBox="1"/>
          <p:nvPr/>
        </p:nvSpPr>
        <p:spPr>
          <a:xfrm>
            <a:off x="2386693" y="6121777"/>
            <a:ext cx="1113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작품 리스트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BF7484E-F8E2-493A-8AD4-F8B190812F23}"/>
              </a:ext>
            </a:extLst>
          </p:cNvPr>
          <p:cNvSpPr txBox="1"/>
          <p:nvPr/>
        </p:nvSpPr>
        <p:spPr>
          <a:xfrm>
            <a:off x="3268626" y="6118869"/>
            <a:ext cx="88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수익관리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66" y="4375682"/>
            <a:ext cx="613869" cy="61386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3863037-0F3E-4176-AAEC-256795A7ECA5}"/>
              </a:ext>
            </a:extLst>
          </p:cNvPr>
          <p:cNvSpPr txBox="1"/>
          <p:nvPr/>
        </p:nvSpPr>
        <p:spPr>
          <a:xfrm>
            <a:off x="5256288" y="1767393"/>
            <a:ext cx="1202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작업 에디터</a:t>
            </a:r>
          </a:p>
        </p:txBody>
      </p:sp>
      <p:sp>
        <p:nvSpPr>
          <p:cNvPr id="6" name="아래쪽 화살표 5"/>
          <p:cNvSpPr/>
          <p:nvPr/>
        </p:nvSpPr>
        <p:spPr>
          <a:xfrm rot="16200000">
            <a:off x="4282786" y="749973"/>
            <a:ext cx="484632" cy="1214253"/>
          </a:xfrm>
          <a:prstGeom prst="downArrow">
            <a:avLst>
              <a:gd name="adj1" fmla="val 65094"/>
              <a:gd name="adj2" fmla="val 61321"/>
            </a:avLst>
          </a:prstGeom>
          <a:solidFill>
            <a:srgbClr val="51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작업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26119" y="915664"/>
            <a:ext cx="716422" cy="822558"/>
            <a:chOff x="12084272" y="2246581"/>
            <a:chExt cx="1187727" cy="1363686"/>
          </a:xfrm>
        </p:grpSpPr>
        <p:grpSp>
          <p:nvGrpSpPr>
            <p:cNvPr id="106" name="그룹 105"/>
            <p:cNvGrpSpPr/>
            <p:nvPr/>
          </p:nvGrpSpPr>
          <p:grpSpPr>
            <a:xfrm>
              <a:off x="12084272" y="2341157"/>
              <a:ext cx="1187727" cy="1269110"/>
              <a:chOff x="3042017" y="2309421"/>
              <a:chExt cx="2331720" cy="2491489"/>
            </a:xfrm>
          </p:grpSpPr>
          <p:sp>
            <p:nvSpPr>
              <p:cNvPr id="107" name="이등변 삼각형 106"/>
              <p:cNvSpPr/>
              <p:nvPr/>
            </p:nvSpPr>
            <p:spPr>
              <a:xfrm>
                <a:off x="3896981" y="2309421"/>
                <a:ext cx="621792" cy="2448305"/>
              </a:xfrm>
              <a:prstGeom prst="triangle">
                <a:avLst/>
              </a:prstGeom>
              <a:solidFill>
                <a:srgbClr val="AFB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3398633" y="2309421"/>
                <a:ext cx="1728216" cy="7103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3042017" y="2669466"/>
                <a:ext cx="2331720" cy="1728216"/>
              </a:xfrm>
              <a:prstGeom prst="roundRect">
                <a:avLst>
                  <a:gd name="adj" fmla="val 4167"/>
                </a:avLst>
              </a:prstGeom>
              <a:solidFill>
                <a:srgbClr val="464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모서리가 둥근 직사각형 109"/>
              <p:cNvSpPr/>
              <p:nvPr/>
            </p:nvSpPr>
            <p:spPr>
              <a:xfrm>
                <a:off x="3160890" y="2777807"/>
                <a:ext cx="2093975" cy="1217539"/>
              </a:xfrm>
              <a:prstGeom prst="roundRect">
                <a:avLst>
                  <a:gd name="adj" fmla="val 0"/>
                </a:avLst>
              </a:prstGeom>
              <a:solidFill>
                <a:srgbClr val="959C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모서리가 둥근 직사각형 110"/>
              <p:cNvSpPr/>
              <p:nvPr/>
            </p:nvSpPr>
            <p:spPr>
              <a:xfrm>
                <a:off x="3042017" y="4103686"/>
                <a:ext cx="2331720" cy="293995"/>
              </a:xfrm>
              <a:prstGeom prst="roundRect">
                <a:avLst>
                  <a:gd name="adj" fmla="val 7277"/>
                </a:avLst>
              </a:prstGeom>
              <a:solidFill>
                <a:srgbClr val="C7C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/>
              <p:cNvSpPr/>
              <p:nvPr/>
            </p:nvSpPr>
            <p:spPr>
              <a:xfrm>
                <a:off x="4153013" y="4203371"/>
                <a:ext cx="109728" cy="109728"/>
              </a:xfrm>
              <a:prstGeom prst="ellipse">
                <a:avLst/>
              </a:prstGeom>
              <a:solidFill>
                <a:srgbClr val="959C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3042017" y="4073071"/>
                <a:ext cx="2331720" cy="45719"/>
              </a:xfrm>
              <a:prstGeom prst="rect">
                <a:avLst/>
              </a:prstGeom>
              <a:solidFill>
                <a:srgbClr val="464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모서리가 둥근 직사각형 113"/>
              <p:cNvSpPr/>
              <p:nvPr/>
            </p:nvSpPr>
            <p:spPr>
              <a:xfrm>
                <a:off x="3847070" y="4714543"/>
                <a:ext cx="721614" cy="86367"/>
              </a:xfrm>
              <a:prstGeom prst="roundRect">
                <a:avLst>
                  <a:gd name="adj" fmla="val 50000"/>
                </a:avLst>
              </a:prstGeom>
              <a:solidFill>
                <a:srgbClr val="C7C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5" name="직사각형 114"/>
            <p:cNvSpPr/>
            <p:nvPr/>
          </p:nvSpPr>
          <p:spPr>
            <a:xfrm>
              <a:off x="12349669" y="2285531"/>
              <a:ext cx="675331" cy="914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401376" y="2246581"/>
              <a:ext cx="577220" cy="663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506770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T</a:t>
              </a:r>
              <a:endParaRPr lang="ko-KR" altLang="en-US" sz="2000" dirty="0">
                <a:solidFill>
                  <a:srgbClr val="506770"/>
                </a:solidFill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1065" y="2778496"/>
              <a:ext cx="408401" cy="292937"/>
            </a:xfrm>
            <a:prstGeom prst="rect">
              <a:avLst/>
            </a:prstGeom>
          </p:spPr>
        </p:pic>
      </p:grpSp>
      <p:sp>
        <p:nvSpPr>
          <p:cNvPr id="9" name="오른쪽 화살표 8"/>
          <p:cNvSpPr/>
          <p:nvPr/>
        </p:nvSpPr>
        <p:spPr>
          <a:xfrm flipH="1">
            <a:off x="6358293" y="2167568"/>
            <a:ext cx="1184104" cy="502052"/>
          </a:xfrm>
          <a:prstGeom prst="rightArrow">
            <a:avLst>
              <a:gd name="adj1" fmla="val 63085"/>
              <a:gd name="adj2" fmla="val 58402"/>
            </a:avLst>
          </a:prstGeom>
          <a:solidFill>
            <a:srgbClr val="51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등록</a:t>
            </a:r>
          </a:p>
        </p:txBody>
      </p:sp>
      <p:sp>
        <p:nvSpPr>
          <p:cNvPr id="119" name="오른쪽 화살표 118"/>
          <p:cNvSpPr/>
          <p:nvPr/>
        </p:nvSpPr>
        <p:spPr>
          <a:xfrm flipH="1">
            <a:off x="3779984" y="2171884"/>
            <a:ext cx="1301545" cy="502052"/>
          </a:xfrm>
          <a:prstGeom prst="rightArrow">
            <a:avLst>
              <a:gd name="adj1" fmla="val 63085"/>
              <a:gd name="adj2" fmla="val 58402"/>
            </a:avLst>
          </a:prstGeom>
          <a:solidFill>
            <a:srgbClr val="51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열람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79" y="2153679"/>
            <a:ext cx="633716" cy="633716"/>
          </a:xfrm>
          <a:prstGeom prst="rect">
            <a:avLst/>
          </a:prstGeom>
        </p:spPr>
      </p:pic>
      <p:sp>
        <p:nvSpPr>
          <p:cNvPr id="123" name="아래쪽 화살표 122"/>
          <p:cNvSpPr/>
          <p:nvPr/>
        </p:nvSpPr>
        <p:spPr>
          <a:xfrm rot="16200000">
            <a:off x="3845241" y="2605098"/>
            <a:ext cx="484632" cy="1876641"/>
          </a:xfrm>
          <a:prstGeom prst="downArrow">
            <a:avLst>
              <a:gd name="adj1" fmla="val 65094"/>
              <a:gd name="adj2" fmla="val 61321"/>
            </a:avLst>
          </a:prstGeom>
          <a:solidFill>
            <a:srgbClr val="51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및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컨텍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D139E52-CFBC-45F0-9ACC-D62A57BF77D7}"/>
              </a:ext>
            </a:extLst>
          </p:cNvPr>
          <p:cNvSpPr txBox="1"/>
          <p:nvPr/>
        </p:nvSpPr>
        <p:spPr>
          <a:xfrm>
            <a:off x="5770077" y="3829983"/>
            <a:ext cx="1540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전자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계약</a:t>
            </a: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100000" l="9961" r="892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51" y="2998594"/>
            <a:ext cx="787141" cy="787141"/>
          </a:xfrm>
          <a:prstGeom prst="rect">
            <a:avLst/>
          </a:prstGeom>
        </p:spPr>
      </p:pic>
      <p:sp>
        <p:nvSpPr>
          <p:cNvPr id="132" name="아래쪽 화살표 131"/>
          <p:cNvSpPr/>
          <p:nvPr/>
        </p:nvSpPr>
        <p:spPr>
          <a:xfrm rot="16200000">
            <a:off x="8168418" y="2893236"/>
            <a:ext cx="484632" cy="3524353"/>
          </a:xfrm>
          <a:prstGeom prst="downArrow">
            <a:avLst>
              <a:gd name="adj1" fmla="val 65094"/>
              <a:gd name="adj2" fmla="val 61321"/>
            </a:avLst>
          </a:prstGeom>
          <a:solidFill>
            <a:srgbClr val="51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viewer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</a:t>
            </a:r>
          </a:p>
        </p:txBody>
      </p:sp>
      <p:grpSp>
        <p:nvGrpSpPr>
          <p:cNvPr id="147" name="그룹 146"/>
          <p:cNvGrpSpPr/>
          <p:nvPr/>
        </p:nvGrpSpPr>
        <p:grpSpPr>
          <a:xfrm>
            <a:off x="5097361" y="4297799"/>
            <a:ext cx="620209" cy="691752"/>
            <a:chOff x="5029075" y="4357518"/>
            <a:chExt cx="716422" cy="799064"/>
          </a:xfrm>
        </p:grpSpPr>
        <p:grpSp>
          <p:nvGrpSpPr>
            <p:cNvPr id="133" name="그룹 132"/>
            <p:cNvGrpSpPr/>
            <p:nvPr/>
          </p:nvGrpSpPr>
          <p:grpSpPr>
            <a:xfrm>
              <a:off x="5029075" y="4357518"/>
              <a:ext cx="716422" cy="799064"/>
              <a:chOff x="12084272" y="2285531"/>
              <a:chExt cx="1187727" cy="1324736"/>
            </a:xfrm>
          </p:grpSpPr>
          <p:grpSp>
            <p:nvGrpSpPr>
              <p:cNvPr id="134" name="그룹 133"/>
              <p:cNvGrpSpPr/>
              <p:nvPr/>
            </p:nvGrpSpPr>
            <p:grpSpPr>
              <a:xfrm>
                <a:off x="12084272" y="2341157"/>
                <a:ext cx="1187727" cy="1269110"/>
                <a:chOff x="3042017" y="2309421"/>
                <a:chExt cx="2331720" cy="2491489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>
                  <a:off x="3896981" y="2309421"/>
                  <a:ext cx="621792" cy="2448305"/>
                </a:xfrm>
                <a:prstGeom prst="triangle">
                  <a:avLst/>
                </a:prstGeom>
                <a:solidFill>
                  <a:srgbClr val="AFB9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3398633" y="2309421"/>
                  <a:ext cx="1728216" cy="7103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3042017" y="2669466"/>
                  <a:ext cx="2331720" cy="1728216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4646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3160890" y="2777807"/>
                  <a:ext cx="2093975" cy="121753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959C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3042017" y="4103686"/>
                  <a:ext cx="2331720" cy="293995"/>
                </a:xfrm>
                <a:prstGeom prst="roundRect">
                  <a:avLst>
                    <a:gd name="adj" fmla="val 7277"/>
                  </a:avLst>
                </a:prstGeom>
                <a:solidFill>
                  <a:srgbClr val="C7CF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4153013" y="4203371"/>
                  <a:ext cx="109728" cy="109728"/>
                </a:xfrm>
                <a:prstGeom prst="ellipse">
                  <a:avLst/>
                </a:prstGeom>
                <a:solidFill>
                  <a:srgbClr val="959C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3042017" y="4073071"/>
                  <a:ext cx="2331720" cy="45719"/>
                </a:xfrm>
                <a:prstGeom prst="rect">
                  <a:avLst/>
                </a:prstGeom>
                <a:solidFill>
                  <a:srgbClr val="4646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3847070" y="4714543"/>
                  <a:ext cx="721614" cy="8636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7CF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5" name="직사각형 134"/>
              <p:cNvSpPr/>
              <p:nvPr/>
            </p:nvSpPr>
            <p:spPr>
              <a:xfrm>
                <a:off x="12349669" y="2285531"/>
                <a:ext cx="675331" cy="914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1065" y="2778496"/>
                <a:ext cx="408401" cy="29293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78" t="34792" r="24964" b="32465"/>
            <a:stretch/>
          </p:blipFill>
          <p:spPr>
            <a:xfrm>
              <a:off x="5251382" y="4423246"/>
              <a:ext cx="282755" cy="186442"/>
            </a:xfrm>
            <a:prstGeom prst="rect">
              <a:avLst/>
            </a:prstGeom>
          </p:spPr>
        </p:pic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3BDB8C8C-C1AC-4F97-8182-A3AAD415FD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710" y="5522683"/>
            <a:ext cx="507732" cy="541186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D7A3F9FB-9596-4067-AB8A-D7DCE5D6F9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070" y="5514108"/>
            <a:ext cx="564667" cy="601872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92E4F051-9E9C-4303-9BBA-A6B81D85A9B3}"/>
              </a:ext>
            </a:extLst>
          </p:cNvPr>
          <p:cNvSpPr txBox="1"/>
          <p:nvPr/>
        </p:nvSpPr>
        <p:spPr>
          <a:xfrm>
            <a:off x="7397167" y="6118888"/>
            <a:ext cx="1113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작품 리스트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BF7484E-F8E2-493A-8AD4-F8B190812F23}"/>
              </a:ext>
            </a:extLst>
          </p:cNvPr>
          <p:cNvSpPr txBox="1"/>
          <p:nvPr/>
        </p:nvSpPr>
        <p:spPr>
          <a:xfrm>
            <a:off x="8279100" y="6115980"/>
            <a:ext cx="88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수익관리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0EA7110D-A4BD-43B5-B380-52BF307B648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68" y="1050621"/>
            <a:ext cx="583409" cy="58340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DF5FE6C-9578-4E8E-A845-B798A9CC9560}"/>
              </a:ext>
            </a:extLst>
          </p:cNvPr>
          <p:cNvSpPr txBox="1"/>
          <p:nvPr/>
        </p:nvSpPr>
        <p:spPr>
          <a:xfrm>
            <a:off x="10514724" y="6213689"/>
            <a:ext cx="1084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피드백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THE샤베트" panose="02020503020101020101" pitchFamily="18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10477946" y="5517772"/>
            <a:ext cx="643146" cy="64314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37" y="5484295"/>
            <a:ext cx="674316" cy="67563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0EA7110D-A4BD-43B5-B380-52BF307B648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41" y="4349523"/>
            <a:ext cx="583409" cy="583409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F2C5D5F-2913-4232-A687-E331C928C511}"/>
              </a:ext>
            </a:extLst>
          </p:cNvPr>
          <p:cNvSpPr txBox="1"/>
          <p:nvPr/>
        </p:nvSpPr>
        <p:spPr>
          <a:xfrm>
            <a:off x="5763637" y="5074408"/>
            <a:ext cx="107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ePUB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HE샤베트" panose="02020503020101020101" pitchFamily="18" charset="-127"/>
              </a:rPr>
              <a:t>변환</a:t>
            </a:r>
          </a:p>
        </p:txBody>
      </p:sp>
      <p:sp>
        <p:nvSpPr>
          <p:cNvPr id="91" name="아래쪽 화살표 90"/>
          <p:cNvSpPr/>
          <p:nvPr/>
        </p:nvSpPr>
        <p:spPr>
          <a:xfrm rot="16200000">
            <a:off x="4067711" y="4028795"/>
            <a:ext cx="484632" cy="1240575"/>
          </a:xfrm>
          <a:prstGeom prst="downArrow">
            <a:avLst>
              <a:gd name="adj1" fmla="val 65094"/>
              <a:gd name="adj2" fmla="val 61321"/>
            </a:avLst>
          </a:prstGeom>
          <a:solidFill>
            <a:srgbClr val="51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작업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88" y="3319689"/>
            <a:ext cx="447000" cy="44700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67" y="3572912"/>
            <a:ext cx="437720" cy="437720"/>
          </a:xfrm>
          <a:prstGeom prst="rect">
            <a:avLst/>
          </a:prstGeom>
        </p:spPr>
      </p:pic>
      <p:sp>
        <p:nvSpPr>
          <p:cNvPr id="95" name="오른쪽 화살표 94"/>
          <p:cNvSpPr/>
          <p:nvPr/>
        </p:nvSpPr>
        <p:spPr>
          <a:xfrm rot="20042598" flipH="1">
            <a:off x="6453189" y="3782768"/>
            <a:ext cx="1325060" cy="502052"/>
          </a:xfrm>
          <a:prstGeom prst="rightArrow">
            <a:avLst>
              <a:gd name="adj1" fmla="val 63085"/>
              <a:gd name="adj2" fmla="val 58402"/>
            </a:avLst>
          </a:prstGeom>
          <a:solidFill>
            <a:srgbClr val="51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작업</a:t>
            </a:r>
          </a:p>
        </p:txBody>
      </p:sp>
    </p:spTree>
    <p:extLst>
      <p:ext uri="{BB962C8B-B14F-4D97-AF65-F5344CB8AC3E}">
        <p14:creationId xmlns:p14="http://schemas.microsoft.com/office/powerpoint/2010/main" val="24737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9" grpId="0" animBg="1"/>
      <p:bldP spid="123" grpId="0" animBg="1"/>
      <p:bldP spid="132" grpId="0" animBg="1"/>
      <p:bldP spid="91" grpId="0" animBg="1"/>
      <p:bldP spid="9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mazon s3.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461" y="3197848"/>
            <a:ext cx="2032122" cy="70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178B0-D8E7-4A9A-81C4-B9EB95E838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/>
          <a:stretch/>
        </p:blipFill>
        <p:spPr>
          <a:xfrm>
            <a:off x="8525705" y="2513177"/>
            <a:ext cx="2484704" cy="1821932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32100" y="232570"/>
            <a:ext cx="234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기술</a:t>
            </a:r>
          </a:p>
        </p:txBody>
      </p:sp>
      <p:pic>
        <p:nvPicPr>
          <p:cNvPr id="81" name="Picture 4" descr="mongodb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950" y="4005346"/>
            <a:ext cx="1025832" cy="120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mysql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524" y="4248235"/>
            <a:ext cx="1167547" cy="60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066" y="2953468"/>
            <a:ext cx="1823483" cy="112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3" b="7256"/>
          <a:stretch/>
        </p:blipFill>
        <p:spPr>
          <a:xfrm>
            <a:off x="1436135" y="2079666"/>
            <a:ext cx="1377587" cy="704512"/>
          </a:xfrm>
          <a:prstGeom prst="rect">
            <a:avLst/>
          </a:prstGeom>
        </p:spPr>
      </p:pic>
      <p:pic>
        <p:nvPicPr>
          <p:cNvPr id="86" name="Picture 2" descr="D3 web desig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270" y1="47222" x2="41270" y2="4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56" y="4072933"/>
            <a:ext cx="1167595" cy="118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4" descr="관련 이미지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33" y="1859055"/>
            <a:ext cx="1199117" cy="119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1276069" y="1109005"/>
            <a:ext cx="1742733" cy="561562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170302" y="1109005"/>
            <a:ext cx="1299633" cy="561562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08A473-24C4-470D-ACCB-88C1B130ACDD}"/>
              </a:ext>
            </a:extLst>
          </p:cNvPr>
          <p:cNvSpPr/>
          <p:nvPr/>
        </p:nvSpPr>
        <p:spPr>
          <a:xfrm>
            <a:off x="8716269" y="1109005"/>
            <a:ext cx="1742733" cy="561562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BDA38-C78E-4B80-B33B-6DBF73DD9AE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0"/>
          <a:stretch/>
        </p:blipFill>
        <p:spPr>
          <a:xfrm>
            <a:off x="8971831" y="1855627"/>
            <a:ext cx="1180512" cy="13834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AE8B7B-69DC-452B-AF03-905DD8B701E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46" y="2755218"/>
            <a:ext cx="1493017" cy="149301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1AD8AC-9F67-44AA-865F-5BCB5C0F6F88}"/>
              </a:ext>
            </a:extLst>
          </p:cNvPr>
          <p:cNvSpPr/>
          <p:nvPr/>
        </p:nvSpPr>
        <p:spPr>
          <a:xfrm>
            <a:off x="4170302" y="1109005"/>
            <a:ext cx="3465127" cy="561562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C296B25-AA8F-418E-8D31-275D9C3CD4B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21" y="2093124"/>
            <a:ext cx="1069068" cy="654899"/>
          </a:xfrm>
          <a:prstGeom prst="rect">
            <a:avLst/>
          </a:prstGeom>
        </p:spPr>
      </p:pic>
      <p:pic>
        <p:nvPicPr>
          <p:cNvPr id="1026" name="Picture 2" descr="amazon s3.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87" y="3156217"/>
            <a:ext cx="2332982" cy="8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ê´ë ¨ ì´ë¯¸ì§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681" b="95399" l="9631" r="930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784" y="3135734"/>
            <a:ext cx="1234910" cy="8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60555" y="3568926"/>
            <a:ext cx="567298" cy="240474"/>
          </a:xfrm>
          <a:prstGeom prst="rect">
            <a:avLst/>
          </a:prstGeom>
          <a:solidFill>
            <a:srgbClr val="EAE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EC2</a:t>
            </a:r>
            <a:endParaRPr lang="ko-KR" altLang="en-US" sz="1400" dirty="0">
              <a:solidFill>
                <a:schemeClr val="tx1"/>
              </a:solidFill>
              <a:latin typeface="Adobe Heiti Std R" panose="020B0400000000000000" pitchFamily="34" charset="-128"/>
            </a:endParaRPr>
          </a:p>
        </p:txBody>
      </p:sp>
      <p:pic>
        <p:nvPicPr>
          <p:cNvPr id="1028" name="Picture 4" descr="ì¹RTC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718" y="2012564"/>
            <a:ext cx="718864" cy="8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76D268-C307-480A-9B5A-288E8B1322A7}"/>
              </a:ext>
            </a:extLst>
          </p:cNvPr>
          <p:cNvSpPr txBox="1"/>
          <p:nvPr/>
        </p:nvSpPr>
        <p:spPr>
          <a:xfrm>
            <a:off x="1151828" y="5161650"/>
            <a:ext cx="967138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웹 표준 기술들을 사용하는 </a:t>
            </a:r>
            <a:r>
              <a:rPr lang="en-US" altLang="ko-KR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Epub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과 다양한 동적 효과를 효과적으로 사용하기 위해 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Vue.js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와 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D3.js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등을 사용하게 되었습니다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또한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저희들은 웹에서 웹 소설 뷰어와 에디터를 구현하고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앱에서는 작품 뷰어만 제공할 계획이기 때문에 </a:t>
            </a:r>
            <a:r>
              <a:rPr lang="ko-KR" altLang="en-US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웹앱을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구현하기 위해 여러 모바일 플랫폼에서 </a:t>
            </a:r>
            <a:r>
              <a:rPr lang="ko-KR" altLang="en-US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웹앱을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구현하는 코르도바를 사용하게 되었습니다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35314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직선 연결선 82"/>
          <p:cNvCxnSpPr>
            <a:cxnSpLocks/>
          </p:cNvCxnSpPr>
          <p:nvPr/>
        </p:nvCxnSpPr>
        <p:spPr>
          <a:xfrm flipH="1">
            <a:off x="4620789" y="3928507"/>
            <a:ext cx="691424" cy="527449"/>
          </a:xfrm>
          <a:prstGeom prst="line">
            <a:avLst/>
          </a:prstGeom>
          <a:ln>
            <a:solidFill>
              <a:srgbClr val="5067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6831037" y="2773569"/>
            <a:ext cx="842951" cy="572173"/>
          </a:xfrm>
          <a:prstGeom prst="line">
            <a:avLst/>
          </a:prstGeom>
          <a:ln>
            <a:solidFill>
              <a:srgbClr val="5067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82375" y="2982032"/>
            <a:ext cx="947914" cy="363710"/>
          </a:xfrm>
          <a:prstGeom prst="line">
            <a:avLst/>
          </a:prstGeom>
          <a:ln>
            <a:solidFill>
              <a:srgbClr val="5067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2081251" y="1877248"/>
            <a:ext cx="2403037" cy="1351636"/>
          </a:xfrm>
          <a:prstGeom prst="roundRect">
            <a:avLst/>
          </a:prstGeom>
          <a:solidFill>
            <a:srgbClr val="CE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08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34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5303291" y="2773569"/>
            <a:ext cx="1495406" cy="1495406"/>
            <a:chOff x="773387" y="2426235"/>
            <a:chExt cx="1809442" cy="1809442"/>
          </a:xfrm>
        </p:grpSpPr>
        <p:sp>
          <p:nvSpPr>
            <p:cNvPr id="49" name="원형 48"/>
            <p:cNvSpPr/>
            <p:nvPr/>
          </p:nvSpPr>
          <p:spPr>
            <a:xfrm>
              <a:off x="773387" y="2426235"/>
              <a:ext cx="1809442" cy="1809442"/>
            </a:xfrm>
            <a:prstGeom prst="pie">
              <a:avLst>
                <a:gd name="adj1" fmla="val 17879173"/>
                <a:gd name="adj2" fmla="val 16200000"/>
              </a:avLst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962455" y="2615303"/>
              <a:ext cx="1442103" cy="1442103"/>
            </a:xfrm>
            <a:prstGeom prst="ellipse">
              <a:avLst/>
            </a:prstGeom>
            <a:solidFill>
              <a:srgbClr val="EAE6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35249" y="2227786"/>
            <a:ext cx="349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아마추어 작가의</a:t>
            </a:r>
            <a:endParaRPr lang="en-US" altLang="ko-KR" sz="1600" dirty="0">
              <a:solidFill>
                <a:srgbClr val="50677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eBook</a:t>
            </a:r>
            <a:r>
              <a:rPr lang="en-US" altLang="ko-KR" sz="1600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입문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85672" y="3219061"/>
            <a:ext cx="5649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515A6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중쇄를</a:t>
            </a:r>
            <a:r>
              <a:rPr lang="ko-KR" altLang="en-US" sz="3200" dirty="0">
                <a:solidFill>
                  <a:srgbClr val="515A6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찍자 </a:t>
            </a:r>
            <a:r>
              <a:rPr lang="en-US" altLang="ko-KR" sz="3200" dirty="0">
                <a:solidFill>
                  <a:srgbClr val="515A6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3200" dirty="0">
              <a:solidFill>
                <a:srgbClr val="515A6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217752" y="4455956"/>
            <a:ext cx="2403037" cy="1351636"/>
          </a:xfrm>
          <a:prstGeom prst="roundRect">
            <a:avLst/>
          </a:prstGeom>
          <a:solidFill>
            <a:srgbClr val="CE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671750" y="4806494"/>
            <a:ext cx="349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동적인 미디어 뷰어로</a:t>
            </a:r>
            <a:endParaRPr lang="en-US" altLang="ko-KR" sz="1600" dirty="0">
              <a:solidFill>
                <a:srgbClr val="50677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장르소설</a:t>
            </a:r>
            <a:r>
              <a:rPr lang="en-US" altLang="ko-KR" sz="1600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특징 부각 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673988" y="1877248"/>
            <a:ext cx="2403037" cy="1351636"/>
          </a:xfrm>
          <a:prstGeom prst="roundRect">
            <a:avLst/>
          </a:prstGeom>
          <a:solidFill>
            <a:srgbClr val="CE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7127986" y="2227786"/>
            <a:ext cx="349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일러스트레이터 매칭의</a:t>
            </a:r>
            <a:endParaRPr lang="en-US" altLang="ko-KR" sz="1600" dirty="0">
              <a:solidFill>
                <a:srgbClr val="50677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-KR" sz="24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24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노력</a:t>
            </a:r>
            <a:r>
              <a:rPr lang="en-US" altLang="ko-KR" sz="16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절감</a:t>
            </a:r>
            <a:r>
              <a:rPr lang="ko-KR" altLang="en-US" sz="1600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7" name="타원 6"/>
          <p:cNvSpPr/>
          <p:nvPr/>
        </p:nvSpPr>
        <p:spPr>
          <a:xfrm>
            <a:off x="1971040" y="1766817"/>
            <a:ext cx="467360" cy="467360"/>
          </a:xfrm>
          <a:prstGeom prst="ellipse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536081" y="1714994"/>
            <a:ext cx="467360" cy="467360"/>
          </a:xfrm>
          <a:prstGeom prst="ellipse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122518" y="4222276"/>
            <a:ext cx="467360" cy="467360"/>
          </a:xfrm>
          <a:prstGeom prst="ellipse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모서리가 둥근 직사각형 74">
            <a:extLst>
              <a:ext uri="{FF2B5EF4-FFF2-40B4-BE49-F238E27FC236}">
                <a16:creationId xmlns:a16="http://schemas.microsoft.com/office/drawing/2014/main" id="{5CAF9FCE-9958-414C-AE3B-BB7F69C4C76D}"/>
              </a:ext>
            </a:extLst>
          </p:cNvPr>
          <p:cNvSpPr/>
          <p:nvPr/>
        </p:nvSpPr>
        <p:spPr>
          <a:xfrm>
            <a:off x="7673988" y="4536699"/>
            <a:ext cx="2403037" cy="1351636"/>
          </a:xfrm>
          <a:prstGeom prst="roundRect">
            <a:avLst/>
          </a:prstGeom>
          <a:solidFill>
            <a:srgbClr val="CE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A8008E-127A-4BDF-A07F-4EDA2936C5D9}"/>
              </a:ext>
            </a:extLst>
          </p:cNvPr>
          <p:cNvSpPr txBox="1"/>
          <p:nvPr/>
        </p:nvSpPr>
        <p:spPr>
          <a:xfrm>
            <a:off x="7037385" y="4866026"/>
            <a:ext cx="349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작가들의</a:t>
            </a:r>
            <a:endParaRPr lang="en-US" altLang="ko-KR" sz="1600" dirty="0">
              <a:solidFill>
                <a:srgbClr val="50677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34444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 극대화</a:t>
            </a:r>
            <a:r>
              <a:rPr lang="ko-KR" altLang="en-US" sz="1600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C017EA-A501-4A8F-BAF6-354F53BAEE31}"/>
              </a:ext>
            </a:extLst>
          </p:cNvPr>
          <p:cNvSpPr/>
          <p:nvPr/>
        </p:nvSpPr>
        <p:spPr>
          <a:xfrm>
            <a:off x="7578754" y="4303019"/>
            <a:ext cx="467360" cy="467360"/>
          </a:xfrm>
          <a:prstGeom prst="ellipse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B7C580-92DF-4B12-A347-07080ACF4829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6651366" y="3897581"/>
            <a:ext cx="927388" cy="639118"/>
          </a:xfrm>
          <a:prstGeom prst="line">
            <a:avLst/>
          </a:prstGeom>
          <a:ln>
            <a:solidFill>
              <a:srgbClr val="5067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9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7" grpId="0"/>
      <p:bldP spid="78" grpId="0" animBg="1"/>
      <p:bldP spid="79" grpId="0"/>
      <p:bldP spid="80" grpId="0" animBg="1"/>
      <p:bldP spid="81" grpId="0" animBg="1"/>
      <p:bldP spid="25" grpId="0" animBg="1"/>
      <p:bldP spid="26" grpId="0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114242" y="3715761"/>
            <a:ext cx="19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50677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중쇄를</a:t>
            </a:r>
            <a:r>
              <a:rPr lang="ko-KR" altLang="en-US" sz="1400" dirty="0">
                <a:solidFill>
                  <a:srgbClr val="50677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찍자 </a:t>
            </a:r>
            <a:r>
              <a:rPr lang="en-US" altLang="ko-KR" sz="1400" dirty="0">
                <a:solidFill>
                  <a:srgbClr val="50677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  <a:endParaRPr lang="ko-KR" altLang="en-US" sz="1400" dirty="0">
              <a:solidFill>
                <a:srgbClr val="50677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60432" y="3056293"/>
            <a:ext cx="564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15A6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ko-KR" altLang="en-US" sz="3600" dirty="0">
              <a:solidFill>
                <a:srgbClr val="50677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96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A4A0FF-0513-4645-9C19-5330417EEA6D}"/>
              </a:ext>
            </a:extLst>
          </p:cNvPr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5A350C-3CE5-4998-A44E-B36D0D1124EA}"/>
              </a:ext>
            </a:extLst>
          </p:cNvPr>
          <p:cNvSpPr txBox="1"/>
          <p:nvPr/>
        </p:nvSpPr>
        <p:spPr>
          <a:xfrm>
            <a:off x="327718" y="751161"/>
            <a:ext cx="2415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웹소설의 시장 규모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588177-3331-4821-A54E-65218080FB68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F48655-56D4-4AA6-8E46-54CBDB161B3C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C0DFD2-33D3-463C-B379-FFA93F9F0D1A}"/>
              </a:ext>
            </a:extLst>
          </p:cNvPr>
          <p:cNvSpPr txBox="1"/>
          <p:nvPr/>
        </p:nvSpPr>
        <p:spPr>
          <a:xfrm>
            <a:off x="932100" y="232570"/>
            <a:ext cx="263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시장성 조사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81CA36-5711-47C3-825D-6B233676DF9F}"/>
              </a:ext>
            </a:extLst>
          </p:cNvPr>
          <p:cNvSpPr/>
          <p:nvPr/>
        </p:nvSpPr>
        <p:spPr>
          <a:xfrm>
            <a:off x="0" y="-19235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ECC516-F2DB-4B70-BA2A-FD3D9DE8597D}"/>
              </a:ext>
            </a:extLst>
          </p:cNvPr>
          <p:cNvSpPr txBox="1"/>
          <p:nvPr/>
        </p:nvSpPr>
        <p:spPr>
          <a:xfrm>
            <a:off x="229856" y="190270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CA9D57-DF30-4FAB-90D6-8543A39321D2}"/>
              </a:ext>
            </a:extLst>
          </p:cNvPr>
          <p:cNvSpPr/>
          <p:nvPr/>
        </p:nvSpPr>
        <p:spPr>
          <a:xfrm>
            <a:off x="817962" y="298056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E9F58D-E0AC-4047-9547-1C8B1A9C5B92}"/>
              </a:ext>
            </a:extLst>
          </p:cNvPr>
          <p:cNvSpPr txBox="1"/>
          <p:nvPr/>
        </p:nvSpPr>
        <p:spPr>
          <a:xfrm>
            <a:off x="932100" y="213335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91332F-A0C3-41C1-B578-C0140F987B42}"/>
              </a:ext>
            </a:extLst>
          </p:cNvPr>
          <p:cNvSpPr txBox="1"/>
          <p:nvPr/>
        </p:nvSpPr>
        <p:spPr>
          <a:xfrm>
            <a:off x="327718" y="731926"/>
            <a:ext cx="232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웹소설</a:t>
            </a: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시장의 규모 </a:t>
            </a:r>
          </a:p>
        </p:txBody>
      </p:sp>
      <p:pic>
        <p:nvPicPr>
          <p:cNvPr id="2050" name="Picture 2" descr="http://www.kinews.net/news/photo/201708/110579_158787_1723.JPG">
            <a:extLst>
              <a:ext uri="{FF2B5EF4-FFF2-40B4-BE49-F238E27FC236}">
                <a16:creationId xmlns:a16="http://schemas.microsoft.com/office/drawing/2014/main" id="{C054C503-7D7A-48F3-8DD9-4232BBC0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679507"/>
            <a:ext cx="5715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1513D0C-6DE3-4E83-9F4D-433360E45ABE}"/>
              </a:ext>
            </a:extLst>
          </p:cNvPr>
          <p:cNvSpPr txBox="1"/>
          <p:nvPr/>
        </p:nvSpPr>
        <p:spPr>
          <a:xfrm>
            <a:off x="6458708" y="1764922"/>
            <a:ext cx="5352293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770"/>
                </a:solidFill>
              </a:rPr>
              <a:t>저희 조에는 평소 웹소설을 즐겨보는 인원이 많았고</a:t>
            </a:r>
            <a:r>
              <a:rPr lang="en-US" altLang="ko-KR" dirty="0">
                <a:solidFill>
                  <a:srgbClr val="506770"/>
                </a:solidFill>
              </a:rPr>
              <a:t>, </a:t>
            </a:r>
            <a:r>
              <a:rPr lang="ko-KR" altLang="en-US" dirty="0">
                <a:solidFill>
                  <a:srgbClr val="506770"/>
                </a:solidFill>
              </a:rPr>
              <a:t>그와 관련된 플랫폼을 만들어보고자 생각하였고</a:t>
            </a:r>
            <a:r>
              <a:rPr lang="en-US" altLang="ko-KR" dirty="0">
                <a:solidFill>
                  <a:srgbClr val="506770"/>
                </a:solidFill>
              </a:rPr>
              <a:t>,</a:t>
            </a:r>
            <a:r>
              <a:rPr lang="ko-KR" altLang="en-US" dirty="0">
                <a:solidFill>
                  <a:srgbClr val="506770"/>
                </a:solidFill>
              </a:rPr>
              <a:t> </a:t>
            </a:r>
            <a:r>
              <a:rPr lang="ko-KR" altLang="en-US" dirty="0" err="1">
                <a:solidFill>
                  <a:srgbClr val="506770"/>
                </a:solidFill>
              </a:rPr>
              <a:t>웹소설</a:t>
            </a:r>
            <a:r>
              <a:rPr lang="ko-KR" altLang="en-US" dirty="0">
                <a:solidFill>
                  <a:srgbClr val="506770"/>
                </a:solidFill>
              </a:rPr>
              <a:t> 시장에 대해 조사를 하였습니다</a:t>
            </a:r>
            <a:r>
              <a:rPr lang="en-US" altLang="ko-KR" dirty="0">
                <a:solidFill>
                  <a:srgbClr val="50677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50677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770"/>
                </a:solidFill>
              </a:rPr>
              <a:t>그렇게 찾은 정보에 따르면</a:t>
            </a:r>
            <a:r>
              <a:rPr lang="en-US" altLang="ko-KR" dirty="0">
                <a:solidFill>
                  <a:srgbClr val="506770"/>
                </a:solidFill>
              </a:rPr>
              <a:t>, </a:t>
            </a:r>
            <a:r>
              <a:rPr lang="ko-KR" altLang="en-US" dirty="0">
                <a:solidFill>
                  <a:srgbClr val="506770"/>
                </a:solidFill>
              </a:rPr>
              <a:t>국내 </a:t>
            </a:r>
            <a:r>
              <a:rPr lang="ko-KR" altLang="en-US" dirty="0" err="1">
                <a:solidFill>
                  <a:srgbClr val="506770"/>
                </a:solidFill>
              </a:rPr>
              <a:t>웹소설</a:t>
            </a:r>
            <a:r>
              <a:rPr lang="ko-KR" altLang="en-US" dirty="0">
                <a:solidFill>
                  <a:srgbClr val="506770"/>
                </a:solidFill>
              </a:rPr>
              <a:t> 시장은 저희들이 생각했던 것보다 훨씬 큰 규모로 성장하고 있는 시장이었다는 것을 알았습니다</a:t>
            </a:r>
            <a:r>
              <a:rPr lang="en-US" altLang="ko-KR" dirty="0">
                <a:solidFill>
                  <a:srgbClr val="50677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50677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770"/>
                </a:solidFill>
              </a:rPr>
              <a:t>해외의 경우</a:t>
            </a:r>
            <a:r>
              <a:rPr lang="en-US" altLang="ko-KR" dirty="0">
                <a:solidFill>
                  <a:srgbClr val="506770"/>
                </a:solidFill>
              </a:rPr>
              <a:t>, </a:t>
            </a:r>
            <a:r>
              <a:rPr lang="ko-KR" altLang="en-US" dirty="0">
                <a:solidFill>
                  <a:srgbClr val="506770"/>
                </a:solidFill>
              </a:rPr>
              <a:t>국내와 비교가 되지 않을 정도로 큰 시장이 형성되어 있음을 알 수 있었습니다</a:t>
            </a:r>
            <a:r>
              <a:rPr lang="en-US" altLang="ko-KR" dirty="0">
                <a:solidFill>
                  <a:srgbClr val="50677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06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-1" y="-15977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9" y="2281243"/>
            <a:ext cx="4968188" cy="30605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00" y="2893802"/>
            <a:ext cx="4509912" cy="30808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9009" y="1282928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</a:t>
            </a:r>
            <a:r>
              <a:rPr lang="ko-KR" altLang="en-US" dirty="0" err="1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웹소설</a:t>
            </a:r>
            <a:r>
              <a:rPr lang="ko-KR" altLang="en-US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플랫폼 </a:t>
            </a:r>
            <a:r>
              <a:rPr lang="en-US" altLang="ko-KR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dirty="0" err="1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문피아</a:t>
            </a:r>
            <a:r>
              <a:rPr lang="en-US" altLang="ko-KR" dirty="0">
                <a:solidFill>
                  <a:srgbClr val="5067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dirty="0">
              <a:solidFill>
                <a:srgbClr val="50677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009" y="1734013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일본 </a:t>
            </a:r>
            <a:r>
              <a:rPr lang="ko-KR" altLang="en-US" dirty="0" err="1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웹소설</a:t>
            </a:r>
            <a:r>
              <a:rPr lang="ko-KR" altLang="en-US" dirty="0">
                <a:solidFill>
                  <a:srgbClr val="50677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플랫폼 </a:t>
            </a:r>
            <a:r>
              <a:rPr lang="en-US" altLang="ko-KR" dirty="0">
                <a:solidFill>
                  <a:srgbClr val="50677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&lt;</a:t>
            </a:r>
            <a:r>
              <a:rPr lang="ja-JP" altLang="en-US" dirty="0">
                <a:solidFill>
                  <a:srgbClr val="50677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小説家になろう</a:t>
            </a:r>
            <a:r>
              <a:rPr lang="en-US" altLang="ja-JP" dirty="0">
                <a:solidFill>
                  <a:srgbClr val="50677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&gt;</a:t>
            </a:r>
            <a:endParaRPr lang="ko-KR" altLang="en-US" dirty="0">
              <a:solidFill>
                <a:srgbClr val="506770"/>
              </a:solidFill>
              <a:latin typeface="UD Digi Kyokasho NK-B" panose="02020700000000000000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718" y="751161"/>
            <a:ext cx="232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ko-KR" altLang="en-US" sz="1400" dirty="0" err="1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웹소설의</a:t>
            </a: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시장동향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A8B7C-527A-4912-8B6A-CA548E7ED754}"/>
              </a:ext>
            </a:extLst>
          </p:cNvPr>
          <p:cNvSpPr txBox="1"/>
          <p:nvPr/>
        </p:nvSpPr>
        <p:spPr>
          <a:xfrm>
            <a:off x="5907606" y="2227459"/>
            <a:ext cx="53522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저희들은 웹 소설을 연재를 위한 플랫폼들을 다수 조사해 보았습니다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rgbClr val="506770"/>
                </a:solidFill>
              </a:rPr>
              <a:t>국내 최대 </a:t>
            </a:r>
            <a:r>
              <a:rPr lang="ko-KR" altLang="en-US" dirty="0" err="1">
                <a:solidFill>
                  <a:srgbClr val="506770"/>
                </a:solidFill>
              </a:rPr>
              <a:t>웹소설</a:t>
            </a:r>
            <a:r>
              <a:rPr lang="ko-KR" altLang="en-US" dirty="0">
                <a:solidFill>
                  <a:srgbClr val="506770"/>
                </a:solidFill>
              </a:rPr>
              <a:t> 플랫폼들인</a:t>
            </a:r>
            <a:endParaRPr lang="en-US" altLang="ko-KR" dirty="0">
              <a:solidFill>
                <a:srgbClr val="506770"/>
              </a:solidFill>
            </a:endParaRPr>
          </a:p>
          <a:p>
            <a:endParaRPr lang="en-US" altLang="ko-KR" dirty="0">
              <a:solidFill>
                <a:srgbClr val="506770"/>
              </a:solidFill>
            </a:endParaRPr>
          </a:p>
          <a:p>
            <a:r>
              <a:rPr lang="ko-KR" altLang="en-US" dirty="0">
                <a:solidFill>
                  <a:srgbClr val="506770"/>
                </a:solidFill>
              </a:rPr>
              <a:t>카카오페이지</a:t>
            </a:r>
            <a:r>
              <a:rPr lang="en-US" altLang="ko-KR" dirty="0">
                <a:solidFill>
                  <a:srgbClr val="506770"/>
                </a:solidFill>
              </a:rPr>
              <a:t>, </a:t>
            </a:r>
            <a:r>
              <a:rPr lang="ko-KR" altLang="en-US" dirty="0" err="1">
                <a:solidFill>
                  <a:srgbClr val="506770"/>
                </a:solidFill>
              </a:rPr>
              <a:t>문피아</a:t>
            </a:r>
            <a:r>
              <a:rPr lang="en-US" altLang="ko-KR" dirty="0">
                <a:solidFill>
                  <a:srgbClr val="506770"/>
                </a:solidFill>
              </a:rPr>
              <a:t>, </a:t>
            </a:r>
            <a:r>
              <a:rPr lang="ko-KR" altLang="en-US" dirty="0">
                <a:solidFill>
                  <a:srgbClr val="506770"/>
                </a:solidFill>
              </a:rPr>
              <a:t>조아라</a:t>
            </a:r>
            <a:r>
              <a:rPr lang="en-US" altLang="ko-KR" dirty="0">
                <a:solidFill>
                  <a:srgbClr val="506770"/>
                </a:solidFill>
              </a:rPr>
              <a:t>, </a:t>
            </a:r>
            <a:r>
              <a:rPr lang="ko-KR" altLang="en-US" dirty="0">
                <a:solidFill>
                  <a:srgbClr val="506770"/>
                </a:solidFill>
              </a:rPr>
              <a:t>네이버 </a:t>
            </a:r>
            <a:r>
              <a:rPr lang="ko-KR" altLang="en-US" dirty="0" err="1">
                <a:solidFill>
                  <a:srgbClr val="506770"/>
                </a:solidFill>
              </a:rPr>
              <a:t>웹소설</a:t>
            </a:r>
            <a:endParaRPr lang="en-US" altLang="ko-KR" dirty="0">
              <a:solidFill>
                <a:srgbClr val="506770"/>
              </a:solidFill>
            </a:endParaRPr>
          </a:p>
          <a:p>
            <a:endParaRPr lang="en-US" altLang="ko-KR" dirty="0">
              <a:solidFill>
                <a:srgbClr val="506770"/>
              </a:solidFill>
            </a:endParaRPr>
          </a:p>
          <a:p>
            <a:r>
              <a:rPr lang="ko-KR" altLang="en-US" dirty="0">
                <a:solidFill>
                  <a:srgbClr val="506770"/>
                </a:solidFill>
              </a:rPr>
              <a:t>해외에 </a:t>
            </a:r>
            <a:r>
              <a:rPr lang="ko-KR" altLang="en-US" dirty="0" err="1">
                <a:solidFill>
                  <a:srgbClr val="506770"/>
                </a:solidFill>
              </a:rPr>
              <a:t>웹소설</a:t>
            </a:r>
            <a:r>
              <a:rPr lang="ko-KR" altLang="en-US" dirty="0">
                <a:solidFill>
                  <a:srgbClr val="506770"/>
                </a:solidFill>
              </a:rPr>
              <a:t> 플랫폼에서는</a:t>
            </a:r>
            <a:endParaRPr lang="en-US" altLang="ko-KR" dirty="0">
              <a:solidFill>
                <a:srgbClr val="506770"/>
              </a:solidFill>
            </a:endParaRPr>
          </a:p>
          <a:p>
            <a:endParaRPr lang="en-US" altLang="ko-KR" dirty="0">
              <a:solidFill>
                <a:srgbClr val="506770"/>
              </a:solidFill>
            </a:endParaRPr>
          </a:p>
          <a:p>
            <a:r>
              <a:rPr lang="ko-KR" altLang="en-US" dirty="0">
                <a:solidFill>
                  <a:srgbClr val="506770"/>
                </a:solidFill>
              </a:rPr>
              <a:t>일본의 소설가가 되자</a:t>
            </a:r>
            <a:endParaRPr lang="en-US" altLang="ko-KR" dirty="0">
              <a:solidFill>
                <a:srgbClr val="506770"/>
              </a:solidFill>
            </a:endParaRPr>
          </a:p>
          <a:p>
            <a:endParaRPr lang="en-US" altLang="ko-KR" dirty="0">
              <a:solidFill>
                <a:srgbClr val="506770"/>
              </a:solidFill>
            </a:endParaRPr>
          </a:p>
          <a:p>
            <a:r>
              <a:rPr lang="ko-KR" altLang="en-US" dirty="0">
                <a:solidFill>
                  <a:srgbClr val="506770"/>
                </a:solidFill>
              </a:rPr>
              <a:t>미국의 </a:t>
            </a:r>
            <a:r>
              <a:rPr lang="ko-KR" altLang="en-US" dirty="0" err="1">
                <a:solidFill>
                  <a:srgbClr val="506770"/>
                </a:solidFill>
              </a:rPr>
              <a:t>왓패드</a:t>
            </a:r>
            <a:r>
              <a:rPr lang="en-US" altLang="ko-KR" dirty="0">
                <a:solidFill>
                  <a:srgbClr val="506770"/>
                </a:solidFill>
              </a:rPr>
              <a:t>, </a:t>
            </a:r>
            <a:r>
              <a:rPr lang="ko-KR" altLang="en-US" dirty="0" err="1">
                <a:solidFill>
                  <a:srgbClr val="506770"/>
                </a:solidFill>
              </a:rPr>
              <a:t>팬픽션</a:t>
            </a:r>
            <a:r>
              <a:rPr lang="ko-KR" altLang="en-US" dirty="0">
                <a:solidFill>
                  <a:srgbClr val="506770"/>
                </a:solidFill>
              </a:rPr>
              <a:t> 등의 </a:t>
            </a:r>
            <a:r>
              <a:rPr lang="ko-KR" altLang="en-US" dirty="0" err="1">
                <a:solidFill>
                  <a:srgbClr val="506770"/>
                </a:solidFill>
              </a:rPr>
              <a:t>웹소설</a:t>
            </a:r>
            <a:r>
              <a:rPr lang="ko-KR" altLang="en-US" dirty="0">
                <a:solidFill>
                  <a:srgbClr val="506770"/>
                </a:solidFill>
              </a:rPr>
              <a:t> 플랫폼을 조사하였습니다</a:t>
            </a:r>
            <a:r>
              <a:rPr lang="en-US" altLang="ko-KR" dirty="0">
                <a:solidFill>
                  <a:srgbClr val="506770"/>
                </a:solidFill>
              </a:rPr>
              <a:t>.</a:t>
            </a:r>
            <a:endParaRPr lang="ko-KR" altLang="en-US" dirty="0">
              <a:solidFill>
                <a:srgbClr val="5067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2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-1" y="-15977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2100" y="232570"/>
            <a:ext cx="2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7718" y="751161"/>
            <a:ext cx="232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ko-KR" altLang="en-US" sz="1400" dirty="0" err="1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웹소설의</a:t>
            </a: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시장동향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7C7396-F08C-4FD4-8E48-A80FFAA10D3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2" t="5130" r="6227" b="62374"/>
          <a:stretch/>
        </p:blipFill>
        <p:spPr bwMode="auto">
          <a:xfrm>
            <a:off x="229856" y="1952336"/>
            <a:ext cx="4006735" cy="395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642DEB-6CA3-4D1E-B0C1-B900B0F2632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76" y="2163469"/>
            <a:ext cx="1675216" cy="36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E0A77F-8318-4F4A-B7F2-6BA0A3257F14}"/>
              </a:ext>
            </a:extLst>
          </p:cNvPr>
          <p:cNvSpPr txBox="1"/>
          <p:nvPr/>
        </p:nvSpPr>
        <p:spPr>
          <a:xfrm>
            <a:off x="6478383" y="2063554"/>
            <a:ext cx="5352293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기존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웹 플랫폼에서는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 작가들의 소설 작품을 웹상에서 연재하고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 웹 및 전용 앱을 통해서 열람하는 것이 가능했습니다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저희들은 이러한 기능 뿐 아니라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현재 국내 </a:t>
            </a:r>
            <a:r>
              <a:rPr lang="ko-KR" altLang="en-US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플랫폼들에서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 이뤄지는 수익과 작품 홍보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작품의 등용문 등과 관련된 자료들을 조사하고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506770"/>
                </a:solidFill>
                <a:ea typeface="나눔스퀘어" panose="020B0600000101010101" pitchFamily="50" charset="-127"/>
              </a:rPr>
              <a:t>설문조사를 통해 실제 작가들로부터 관련 정보와 기존 플랫폼의 불편한 점들에 대해 조사하였습니다</a:t>
            </a:r>
            <a:r>
              <a:rPr lang="en-US" altLang="ko-KR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rgbClr val="5067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21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59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 및 의도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06935A-DFE9-4453-AFEF-69402F560F27}"/>
              </a:ext>
            </a:extLst>
          </p:cNvPr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79FAE7-0649-4E68-BD89-AE717EFFCBFE}"/>
              </a:ext>
            </a:extLst>
          </p:cNvPr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C8AB9-B53E-4448-B1D4-43F1AB14DBD7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DE1E04-404C-4A64-9CDC-74DFEF8D89CD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ED57E-4EC8-471F-96C1-10CEC58F3DE0}"/>
              </a:ext>
            </a:extLst>
          </p:cNvPr>
          <p:cNvSpPr txBox="1"/>
          <p:nvPr/>
        </p:nvSpPr>
        <p:spPr>
          <a:xfrm>
            <a:off x="932100" y="232570"/>
            <a:ext cx="26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327718" y="751161"/>
            <a:ext cx="277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플랫폼들의  문제점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4BEC6F-0883-4030-AA18-187E87439130}"/>
              </a:ext>
            </a:extLst>
          </p:cNvPr>
          <p:cNvSpPr txBox="1"/>
          <p:nvPr/>
        </p:nvSpPr>
        <p:spPr>
          <a:xfrm>
            <a:off x="2891903" y="1661432"/>
            <a:ext cx="8619377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그렇게 조사한 자료에 따르면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국내 </a:t>
            </a:r>
            <a:r>
              <a:rPr lang="ko-KR" altLang="en-US" sz="1600" u="sng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웹소설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 플랫폼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의 경우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플랫폼 자체에서 실시하는 등용문을 통해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플랫폼에서 정한 기준에 따라 작가를 섭외하고 독점 계약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을 하는 형태였습니다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계약을 통해 상위 리그로 진출하는 작가들이나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플랫폼의 홍보나 프로모션을 받는 작품을 제외하고는 대부분의 작품이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독자들에게 쉽게 노출되지 않았습니다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rgbClr val="506770"/>
              </a:solidFill>
            </a:endParaRPr>
          </a:p>
        </p:txBody>
      </p:sp>
      <p:pic>
        <p:nvPicPr>
          <p:cNvPr id="5122" name="Picture 2" descr="ëì ì ëí ì´ë¯¸ì§ ê²ìê²°ê³¼">
            <a:extLst>
              <a:ext uri="{FF2B5EF4-FFF2-40B4-BE49-F238E27FC236}">
                <a16:creationId xmlns:a16="http://schemas.microsoft.com/office/drawing/2014/main" id="{ECF47930-C7F7-4CE7-825B-114DF051F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6" y="1445396"/>
            <a:ext cx="23812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o profitì ëí ì´ë¯¸ì§ ê²ìê²°ê³¼">
            <a:extLst>
              <a:ext uri="{FF2B5EF4-FFF2-40B4-BE49-F238E27FC236}">
                <a16:creationId xmlns:a16="http://schemas.microsoft.com/office/drawing/2014/main" id="{6630DB39-360E-42ED-9EB3-C048328D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480" y="3901168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539478A-168C-4BFD-B1BA-3F57AF3EA11D}"/>
              </a:ext>
            </a:extLst>
          </p:cNvPr>
          <p:cNvSpPr txBox="1"/>
          <p:nvPr/>
        </p:nvSpPr>
        <p:spPr>
          <a:xfrm>
            <a:off x="229856" y="4313192"/>
            <a:ext cx="838952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</a:rPr>
              <a:t>노출이 적은 </a:t>
            </a:r>
            <a:r>
              <a:rPr lang="en-US" altLang="ko-KR" sz="1600" u="sng" dirty="0">
                <a:solidFill>
                  <a:srgbClr val="506770"/>
                </a:solidFill>
              </a:rPr>
              <a:t>90%</a:t>
            </a:r>
            <a:r>
              <a:rPr lang="ko-KR" altLang="en-US" sz="1600" u="sng" dirty="0">
                <a:solidFill>
                  <a:srgbClr val="506770"/>
                </a:solidFill>
              </a:rPr>
              <a:t>에 육박하는 대부분의 작품들은 거의 수익이 없다시피 하였고</a:t>
            </a:r>
            <a:r>
              <a:rPr lang="en-US" altLang="ko-KR" sz="1600" dirty="0">
                <a:solidFill>
                  <a:srgbClr val="506770"/>
                </a:solidFill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</a:rPr>
              <a:t>플랫폼들은 성공한 </a:t>
            </a:r>
            <a:r>
              <a:rPr lang="ko-KR" altLang="en-US" sz="1600" dirty="0" err="1">
                <a:solidFill>
                  <a:srgbClr val="506770"/>
                </a:solidFill>
              </a:rPr>
              <a:t>작가들과의</a:t>
            </a:r>
            <a:r>
              <a:rPr lang="ko-KR" altLang="en-US" sz="1600" dirty="0">
                <a:solidFill>
                  <a:srgbClr val="506770"/>
                </a:solidFill>
              </a:rPr>
              <a:t> 계약을 통해서 수익을 내려 하고 있는 실태였습니다</a:t>
            </a:r>
            <a:r>
              <a:rPr lang="en-US" altLang="ko-KR" sz="1600" dirty="0">
                <a:solidFill>
                  <a:srgbClr val="50677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</a:rPr>
              <a:t>또한</a:t>
            </a:r>
            <a:r>
              <a:rPr lang="en-US" altLang="ko-KR" sz="1600" dirty="0">
                <a:solidFill>
                  <a:srgbClr val="506770"/>
                </a:solidFill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</a:rPr>
              <a:t>수요가 많은 장르만을 계약하는 국내 플랫폼들의 현 실태도 문제였습니다</a:t>
            </a:r>
            <a:r>
              <a:rPr lang="en-US" altLang="ko-KR" sz="1600" dirty="0">
                <a:solidFill>
                  <a:srgbClr val="50677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</a:rPr>
              <a:t>또한</a:t>
            </a:r>
            <a:r>
              <a:rPr lang="en-US" altLang="ko-KR" sz="1600" dirty="0">
                <a:solidFill>
                  <a:srgbClr val="506770"/>
                </a:solidFill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</a:rPr>
              <a:t>전자책을 출간하거나</a:t>
            </a:r>
            <a:r>
              <a:rPr lang="en-US" altLang="ko-KR" sz="1600" dirty="0">
                <a:solidFill>
                  <a:srgbClr val="506770"/>
                </a:solidFill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</a:rPr>
              <a:t>발매를 하는 행위도 </a:t>
            </a:r>
            <a:r>
              <a:rPr lang="ko-KR" altLang="en-US" sz="1600" b="1" u="sng" dirty="0">
                <a:solidFill>
                  <a:srgbClr val="506770"/>
                </a:solidFill>
              </a:rPr>
              <a:t>계약을 한 작가의 한에서만</a:t>
            </a:r>
            <a:r>
              <a:rPr lang="ko-KR" altLang="en-US" sz="1600" dirty="0">
                <a:solidFill>
                  <a:srgbClr val="506770"/>
                </a:solidFill>
              </a:rPr>
              <a:t> 이루어 졌습니다</a:t>
            </a:r>
            <a:r>
              <a:rPr lang="en-US" altLang="ko-KR" sz="1600" dirty="0">
                <a:solidFill>
                  <a:srgbClr val="506770"/>
                </a:solidFill>
              </a:rPr>
              <a:t>.</a:t>
            </a:r>
            <a:endParaRPr lang="ko-KR" altLang="en-US" sz="1600" dirty="0">
              <a:solidFill>
                <a:srgbClr val="5067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36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59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 및 의도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06935A-DFE9-4453-AFEF-69402F560F27}"/>
              </a:ext>
            </a:extLst>
          </p:cNvPr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79FAE7-0649-4E68-BD89-AE717EFFCBFE}"/>
              </a:ext>
            </a:extLst>
          </p:cNvPr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C8AB9-B53E-4448-B1D4-43F1AB14DBD7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DE1E04-404C-4A64-9CDC-74DFEF8D89CD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ED57E-4EC8-471F-96C1-10CEC58F3DE0}"/>
              </a:ext>
            </a:extLst>
          </p:cNvPr>
          <p:cNvSpPr txBox="1"/>
          <p:nvPr/>
        </p:nvSpPr>
        <p:spPr>
          <a:xfrm>
            <a:off x="932100" y="232570"/>
            <a:ext cx="26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327718" y="751161"/>
            <a:ext cx="277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플랫폼들의  문제점</a:t>
            </a:r>
          </a:p>
        </p:txBody>
      </p:sp>
      <p:sp>
        <p:nvSpPr>
          <p:cNvPr id="16" name="화살표: 아래쪽 5">
            <a:extLst>
              <a:ext uri="{FF2B5EF4-FFF2-40B4-BE49-F238E27FC236}">
                <a16:creationId xmlns:a16="http://schemas.microsoft.com/office/drawing/2014/main" id="{2D760723-4476-4F86-A8A6-D7DB8D526BEC}"/>
              </a:ext>
            </a:extLst>
          </p:cNvPr>
          <p:cNvSpPr/>
          <p:nvPr/>
        </p:nvSpPr>
        <p:spPr>
          <a:xfrm rot="10800000">
            <a:off x="10679696" y="5225830"/>
            <a:ext cx="620944" cy="862480"/>
          </a:xfrm>
          <a:prstGeom prst="downArrow">
            <a:avLst>
              <a:gd name="adj1" fmla="val 50000"/>
              <a:gd name="adj2" fmla="val 6259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367DA9-4B47-4533-BC6A-737F0A424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70" y="5213696"/>
            <a:ext cx="1075008" cy="10750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4CC0C8-6D6B-4E43-A450-5958493A0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8" y="1659670"/>
            <a:ext cx="1470602" cy="1470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4F23EC-B48E-453B-9726-02B5D0BD0E7A}"/>
              </a:ext>
            </a:extLst>
          </p:cNvPr>
          <p:cNvSpPr txBox="1"/>
          <p:nvPr/>
        </p:nvSpPr>
        <p:spPr>
          <a:xfrm>
            <a:off x="2891903" y="1661432"/>
            <a:ext cx="8619377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그리고 애초에 기존의 플랫폼에서 계약을 통해 수익을 창출하는 작가들마저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계약을 하는 순간부터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플랫폼의 매니저가 일러스트와 작품 홍보</a:t>
            </a:r>
            <a:r>
              <a:rPr lang="en-US" altLang="ko-KR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u="sng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프로모션등을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 도맡아 하기 때문에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작가의 수입이 대폭으로 줄어들게 됩니다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일반적인 계약의 경우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플랫폼 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작가 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= 3:7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이지만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거기에 매니저가 붙으면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플랫폼 </a:t>
            </a:r>
            <a:r>
              <a:rPr lang="en-US" altLang="ko-KR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: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매니저 </a:t>
            </a:r>
            <a:r>
              <a:rPr lang="en-US" altLang="ko-KR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: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작가의 수익 분배가 </a:t>
            </a:r>
            <a:r>
              <a:rPr lang="en-US" altLang="ko-KR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3:3:4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가 됩니다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거기에 기타 지출비용을 제외시키면 플랫폼에서의 연재로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작가가 벌어들이는 수익이 고작 </a:t>
            </a:r>
            <a:r>
              <a:rPr lang="en-US" altLang="ko-KR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40%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에도 못 미치게 되는 겁니다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6A6B60-A3C4-462D-8ACC-99AB1A19383F}"/>
              </a:ext>
            </a:extLst>
          </p:cNvPr>
          <p:cNvSpPr txBox="1"/>
          <p:nvPr/>
        </p:nvSpPr>
        <p:spPr>
          <a:xfrm>
            <a:off x="327718" y="4892240"/>
            <a:ext cx="8619377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저희는 이러한 대부분의 국내 플랫폼의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수익배분 문제를 해결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하고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다양한 장르를 포용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하고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동시에 매일같이 </a:t>
            </a:r>
            <a:r>
              <a:rPr lang="ko-KR" altLang="en-US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업로드되는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수많은 작품들을 공평하게 노출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시키는 플랫폼을 구현해보고자 고민하고 정보를 조사하였습니다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83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59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 및 의도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06935A-DFE9-4453-AFEF-69402F560F27}"/>
              </a:ext>
            </a:extLst>
          </p:cNvPr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79FAE7-0649-4E68-BD89-AE717EFFCBFE}"/>
              </a:ext>
            </a:extLst>
          </p:cNvPr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C8AB9-B53E-4448-B1D4-43F1AB14DBD7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DE1E04-404C-4A64-9CDC-74DFEF8D89CD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ED57E-4EC8-471F-96C1-10CEC58F3DE0}"/>
              </a:ext>
            </a:extLst>
          </p:cNvPr>
          <p:cNvSpPr txBox="1"/>
          <p:nvPr/>
        </p:nvSpPr>
        <p:spPr>
          <a:xfrm>
            <a:off x="932100" y="232570"/>
            <a:ext cx="26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327718" y="751161"/>
            <a:ext cx="277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플랫폼들의  문제점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30FDB7-279C-4BB6-B802-417F0DFA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" y="2712923"/>
            <a:ext cx="5398692" cy="2728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44F8BD-2528-44A6-9880-D59ED67BE2DA}"/>
              </a:ext>
            </a:extLst>
          </p:cNvPr>
          <p:cNvSpPr txBox="1"/>
          <p:nvPr/>
        </p:nvSpPr>
        <p:spPr>
          <a:xfrm>
            <a:off x="5713567" y="2735860"/>
            <a:ext cx="5958988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그 외에도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기존 플랫폼들은 여러 문제점들이 있었는데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일반 작가들이 일러스트를 구하기 위해서는 플랫폼이 아닌 트위터나 개인 인맥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여타 커뮤니티 사이트를 이용해야 했습니다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또한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자신들의 글과 일러스트를 관리하기가 불편하고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기존 작품들을 </a:t>
            </a:r>
            <a:r>
              <a:rPr lang="en-US" altLang="ko-KR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Ebook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으로 출간할 때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Epup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전문가와 같은 전자책 전문 인력을 통해야 만들 수 있었습니다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977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32100" y="232570"/>
            <a:ext cx="259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 및 의도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06935A-DFE9-4453-AFEF-69402F560F27}"/>
              </a:ext>
            </a:extLst>
          </p:cNvPr>
          <p:cNvSpPr/>
          <p:nvPr/>
        </p:nvSpPr>
        <p:spPr>
          <a:xfrm>
            <a:off x="0" y="0"/>
            <a:ext cx="12191999" cy="1201175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79FAE7-0649-4E68-BD89-AE717EFFCBFE}"/>
              </a:ext>
            </a:extLst>
          </p:cNvPr>
          <p:cNvSpPr/>
          <p:nvPr/>
        </p:nvSpPr>
        <p:spPr>
          <a:xfrm>
            <a:off x="1" y="0"/>
            <a:ext cx="12192000" cy="88385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C8AB9-B53E-4448-B1D4-43F1AB14DBD7}"/>
              </a:ext>
            </a:extLst>
          </p:cNvPr>
          <p:cNvSpPr txBox="1"/>
          <p:nvPr/>
        </p:nvSpPr>
        <p:spPr>
          <a:xfrm>
            <a:off x="229856" y="209505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DE1E04-404C-4A64-9CDC-74DFEF8D89CD}"/>
              </a:ext>
            </a:extLst>
          </p:cNvPr>
          <p:cNvSpPr/>
          <p:nvPr/>
        </p:nvSpPr>
        <p:spPr>
          <a:xfrm>
            <a:off x="817962" y="317291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ED57E-4EC8-471F-96C1-10CEC58F3DE0}"/>
              </a:ext>
            </a:extLst>
          </p:cNvPr>
          <p:cNvSpPr txBox="1"/>
          <p:nvPr/>
        </p:nvSpPr>
        <p:spPr>
          <a:xfrm>
            <a:off x="932100" y="232570"/>
            <a:ext cx="26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r>
              <a:rPr lang="ko-KR" altLang="en-US" sz="2400" dirty="0">
                <a:solidFill>
                  <a:srgbClr val="4646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의도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87047D-8A0B-437B-A4D9-715761F007EE}"/>
              </a:ext>
            </a:extLst>
          </p:cNvPr>
          <p:cNvSpPr txBox="1"/>
          <p:nvPr/>
        </p:nvSpPr>
        <p:spPr>
          <a:xfrm>
            <a:off x="327718" y="751161"/>
            <a:ext cx="277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15A6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전자책 출간</a:t>
            </a:r>
          </a:p>
        </p:txBody>
      </p:sp>
      <p:pic>
        <p:nvPicPr>
          <p:cNvPr id="22" name="Picture 4" descr="kindle.pngì ëí ì´ë¯¸ì§ ê²ìê²°ê³¼">
            <a:extLst>
              <a:ext uri="{FF2B5EF4-FFF2-40B4-BE49-F238E27FC236}">
                <a16:creationId xmlns:a16="http://schemas.microsoft.com/office/drawing/2014/main" id="{C3013F19-063C-4CE2-99CA-662A3449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39" y="1445396"/>
            <a:ext cx="2673240" cy="5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ookliveì ëí ì´ë¯¸ì§ ê²ìê²°ê³¼">
            <a:extLst>
              <a:ext uri="{FF2B5EF4-FFF2-40B4-BE49-F238E27FC236}">
                <a16:creationId xmlns:a16="http://schemas.microsoft.com/office/drawing/2014/main" id="{A8CEA63B-9FF3-4ABA-921B-55E73454B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063" b="79048" l="35417" r="64667">
                        <a14:foregroundMark x1="42333" y1="28889" x2="42333" y2="28889"/>
                        <a14:foregroundMark x1="47750" y1="30476" x2="47750" y2="30476"/>
                        <a14:foregroundMark x1="54833" y1="30476" x2="54833" y2="30476"/>
                        <a14:foregroundMark x1="60417" y1="73968" x2="60417" y2="73968"/>
                        <a14:foregroundMark x1="58083" y1="74286" x2="58083" y2="74286"/>
                        <a14:foregroundMark x1="56333" y1="73016" x2="56333" y2="73016"/>
                        <a14:foregroundMark x1="56000" y1="69841" x2="56000" y2="69841"/>
                        <a14:foregroundMark x1="53000" y1="75873" x2="53000" y2="75873"/>
                        <a14:foregroundMark x1="49250" y1="73968" x2="49250" y2="73968"/>
                        <a14:foregroundMark x1="45583" y1="72063" x2="45583" y2="72063"/>
                        <a14:foregroundMark x1="42667" y1="74603" x2="42667" y2="74603"/>
                        <a14:foregroundMark x1="38250" y1="72381" x2="38250" y2="72381"/>
                        <a14:foregroundMark x1="40833" y1="73333" x2="40833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66" t="19606" r="34589" b="18916"/>
          <a:stretch/>
        </p:blipFill>
        <p:spPr bwMode="auto">
          <a:xfrm>
            <a:off x="376639" y="2343956"/>
            <a:ext cx="1100001" cy="117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ê´ë ¨ ì´ë¯¸ì§">
            <a:extLst>
              <a:ext uri="{FF2B5EF4-FFF2-40B4-BE49-F238E27FC236}">
                <a16:creationId xmlns:a16="http://schemas.microsoft.com/office/drawing/2014/main" id="{D7758943-0B88-48A0-BFBC-0A7FA4BE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40" y="2398558"/>
            <a:ext cx="2598276" cy="10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google play.pngì ëí ì´ë¯¸ì§ ê²ìê²°ê³¼">
            <a:extLst>
              <a:ext uri="{FF2B5EF4-FFF2-40B4-BE49-F238E27FC236}">
                <a16:creationId xmlns:a16="http://schemas.microsoft.com/office/drawing/2014/main" id="{838FD639-5555-49D1-A2EB-91E31BE0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6" y="3941119"/>
            <a:ext cx="2434875" cy="55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FAC666-177F-423D-A254-24D67ED2CE91}"/>
              </a:ext>
            </a:extLst>
          </p:cNvPr>
          <p:cNvSpPr txBox="1"/>
          <p:nvPr/>
        </p:nvSpPr>
        <p:spPr>
          <a:xfrm>
            <a:off x="3873558" y="1786785"/>
            <a:ext cx="7941803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저희들은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여타 </a:t>
            </a:r>
            <a:r>
              <a:rPr lang="ko-KR" altLang="en-US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웹소설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연재 플랫폼과는 차별화를 하기 위해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u="sng" dirty="0">
                <a:solidFill>
                  <a:srgbClr val="506770"/>
                </a:solidFill>
                <a:ea typeface="나눔스퀘어" panose="020B0600000101010101" pitchFamily="50" charset="-127"/>
              </a:rPr>
              <a:t>전자책을 작가들이 손쉽게 제작하고 플랫폼에서 자체적으로 출간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하는 서비스를 생각해 보았습니다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전자책은 계속해서 </a:t>
            </a:r>
            <a:r>
              <a:rPr lang="ko-KR" altLang="en-US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종이책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시장을 앞지르고 있고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인쇄를 포함해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출판에 있어서의 비용이 종이책에 비해 훨씬 저렴합니다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06770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이미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전자책은 많이 출간되고 있지만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현재 국내 대부분의 플랫폼에서는 단순한 이미지와 글 만을 이용하는 기본적인 서적과의 차별점이 없는 </a:t>
            </a:r>
            <a:r>
              <a:rPr lang="ko-KR" altLang="en-US" sz="1600" dirty="0" err="1">
                <a:solidFill>
                  <a:srgbClr val="506770"/>
                </a:solidFill>
                <a:ea typeface="나눔스퀘어" panose="020B0600000101010101" pitchFamily="50" charset="-127"/>
              </a:rPr>
              <a:t>전자책들만이</a:t>
            </a:r>
            <a:r>
              <a:rPr lang="ko-KR" altLang="en-US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 출판되고 있습니다</a:t>
            </a:r>
            <a:r>
              <a:rPr lang="en-US" altLang="ko-KR" sz="1600" dirty="0">
                <a:solidFill>
                  <a:srgbClr val="506770"/>
                </a:solidFill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6" name="Picture 2" descr="barnesandnoble.pngì ëí ì´ë¯¸ì§ ê²ìê²°ê³¼">
            <a:extLst>
              <a:ext uri="{FF2B5EF4-FFF2-40B4-BE49-F238E27FC236}">
                <a16:creationId xmlns:a16="http://schemas.microsoft.com/office/drawing/2014/main" id="{B035D14C-6475-4373-BFAB-7B0E957B8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6" y="5721725"/>
            <a:ext cx="1299761" cy="74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ë¦¬ëë¶ì¤ì ëí ì´ë¯¸ì§ ê²ìê²°ê³¼">
            <a:extLst>
              <a:ext uri="{FF2B5EF4-FFF2-40B4-BE49-F238E27FC236}">
                <a16:creationId xmlns:a16="http://schemas.microsoft.com/office/drawing/2014/main" id="{C59DA691-583B-4E8F-B59B-BFAA12921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143" b="60794" l="26417" r="74250">
                        <a14:foregroundMark x1="26417" y1="47302" x2="26417" y2="47302"/>
                        <a14:foregroundMark x1="32917" y1="49841" x2="32917" y2="49841"/>
                        <a14:foregroundMark x1="36667" y1="52222" x2="36667" y2="52222"/>
                        <a14:foregroundMark x1="42583" y1="50952" x2="42583" y2="50952"/>
                        <a14:foregroundMark x1="55583" y1="50000" x2="55583" y2="50000"/>
                        <a14:foregroundMark x1="61833" y1="48889" x2="61833" y2="48889"/>
                        <a14:foregroundMark x1="65583" y1="46667" x2="65583" y2="46667"/>
                        <a14:foregroundMark x1="74250" y1="50317" x2="74250" y2="50317"/>
                        <a14:foregroundMark x1="65917" y1="58730" x2="65917" y2="58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6" t="34328" r="23430" b="35984"/>
          <a:stretch/>
        </p:blipFill>
        <p:spPr bwMode="auto">
          <a:xfrm>
            <a:off x="421136" y="4813797"/>
            <a:ext cx="2202259" cy="65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87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8013</TotalTime>
  <Words>1699</Words>
  <Application>Microsoft Office PowerPoint</Application>
  <PresentationFormat>와이드스크린</PresentationFormat>
  <Paragraphs>397</Paragraphs>
  <Slides>27</Slides>
  <Notes>25</Notes>
  <HiddenSlides>0</HiddenSlides>
  <MMClips>1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4" baseType="lpstr">
      <vt:lpstr>Adobe Hebrew</vt:lpstr>
      <vt:lpstr>Adobe Heiti Std R</vt:lpstr>
      <vt:lpstr>Chaparral Pro</vt:lpstr>
      <vt:lpstr>KoPub돋움체 Bold</vt:lpstr>
      <vt:lpstr>KoPub돋움체 Light</vt:lpstr>
      <vt:lpstr>THE샤베트</vt:lpstr>
      <vt:lpstr>UD Digi Kyokasho NK-B</vt:lpstr>
      <vt:lpstr>나눔스퀘어</vt:lpstr>
      <vt:lpstr>나눔스퀘어 Bold</vt:lpstr>
      <vt:lpstr>나눔스퀘어 ExtraBold</vt:lpstr>
      <vt:lpstr>나눔스퀘어 Light</vt:lpstr>
      <vt:lpstr>맑은 고딕</vt:lpstr>
      <vt:lpstr>Arial</vt:lpstr>
      <vt:lpstr>High Tower Text</vt:lpstr>
      <vt:lpstr>Times New Roman</vt:lpstr>
      <vt:lpstr>Office 테마</vt:lpstr>
      <vt:lpstr>Microsoft Excel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lane christianu</cp:lastModifiedBy>
  <cp:revision>709</cp:revision>
  <dcterms:created xsi:type="dcterms:W3CDTF">2017-11-01T08:16:26Z</dcterms:created>
  <dcterms:modified xsi:type="dcterms:W3CDTF">2019-02-18T12:41:21Z</dcterms:modified>
</cp:coreProperties>
</file>